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7772400" cx="13817600"/>
  <p:notesSz cx="6858000" cy="9144000"/>
  <p:embeddedFontLst>
    <p:embeddedFont>
      <p:font typeface="Source Serif Pro"/>
      <p:regular r:id="rId44"/>
      <p:bold r:id="rId45"/>
      <p:italic r:id="rId46"/>
      <p:boldItalic r:id="rId47"/>
    </p:embeddedFont>
    <p:embeddedFont>
      <p:font typeface="Helvetica Neue"/>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ivwAhdpZrOHxeCjm2KQLru5OiX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3B2486-1D3F-4C72-BF1F-A303D187A3AC}">
  <a:tblStyle styleId="{5A3B2486-1D3F-4C72-BF1F-A303D187A3A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5DE4B79-FCB6-4B90-BF5C-0674249329A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SourceSerifPro-regular.fntdata"/><Relationship Id="rId43" Type="http://schemas.openxmlformats.org/officeDocument/2006/relationships/slide" Target="slides/slide38.xml"/><Relationship Id="rId46" Type="http://schemas.openxmlformats.org/officeDocument/2006/relationships/font" Target="fonts/SourceSerifPro-italic.fntdata"/><Relationship Id="rId45" Type="http://schemas.openxmlformats.org/officeDocument/2006/relationships/font" Target="fonts/SourceSerifPr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regular.fntdata"/><Relationship Id="rId47" Type="http://schemas.openxmlformats.org/officeDocument/2006/relationships/font" Target="fonts/SourceSerifPro-boldItalic.fntdata"/><Relationship Id="rId49" Type="http://schemas.openxmlformats.org/officeDocument/2006/relationships/font" Target="fonts/HelveticaNeue-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boldItalic.fntdata"/><Relationship Id="rId50" Type="http://schemas.openxmlformats.org/officeDocument/2006/relationships/font" Target="fonts/HelveticaNeue-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1" i="0" sz="1337"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1" i="0" sz="1337"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1" i="0" sz="1337"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1" i="0" sz="1337"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1" i="0" sz="1337"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en-US" sz="1200" u="none" cap="none" strike="noStrike">
                <a:solidFill>
                  <a:schemeClr val="dk1"/>
                </a:solidFill>
                <a:latin typeface="Arial"/>
                <a:ea typeface="Arial"/>
                <a:cs typeface="Arial"/>
                <a:sym typeface="Arial"/>
              </a:rPr>
              <a:t>‹#›</a:t>
            </a:fld>
            <a:endParaRPr b="1"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Hello everyone. Thank you so much for taking the time to view our on-demand presentation. And a special thank you to the National Council on Aging for the opportunity to share our work. We are delighted to be a part of this year’s informative and inspiring conference. There is so much for us to learn and share with each other. So let’s get started. My name is Kristi Ladowski and I am the Injury Prevention and Outreach Coordinator for Stony Brook University Hospital which is based out of Long Island in NY. And I am delighted to introduce my co-presenters who just finished their Masters in Public Health programs in May. They are completing their final practicum requirements for graduation by working on projects related to this presentation. Hannah Wang has taking the lead on conducting data analysis and she will be presenting some of her results with your today. And Dunya Hamdan has been focusing on our data collection process to help us streamline everything moving forward. </a:t>
            </a:r>
            <a:endParaRPr/>
          </a:p>
        </p:txBody>
      </p:sp>
      <p:sp>
        <p:nvSpPr>
          <p:cNvPr id="114" name="Google Shape;114;p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116" name="Google Shape;116;p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117" name="Google Shape;11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Thank you Hannah. So now that you have a sense of what we were doing pre-covid, let’s get into the meat of our presentation today. </a:t>
            </a:r>
            <a:endParaRPr/>
          </a:p>
        </p:txBody>
      </p:sp>
      <p:sp>
        <p:nvSpPr>
          <p:cNvPr id="260" name="Google Shape;260;p1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262" name="Google Shape;262;p1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263" name="Google Shape;26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We of course were not unique in that all of our community programs were halted due to Covid. We were launching a new series of workshops at the North Shore Jewish Center the week before NY Pause went into effect. So to engage with our registered participants, for what we thought was going to be a few weeks, we offered to hold Zoom classes to review the movements they have already learned. This was meant to be a few weeks of practice before we could get back to in-person. Well, we soon found out that the pause was not going to be lifted anytime soon. And the participants eagerly began requesting to learn the new movements. The planning was a whirlwind and the details are quite fuzzy, but somehow we were ready to launch our first official TCA Summer 2020 series the week of June 22</a:t>
            </a:r>
            <a:r>
              <a:rPr b="0" baseline="30000" lang="en-US"/>
              <a:t>nd</a:t>
            </a:r>
            <a:r>
              <a:rPr b="0" lang="en-US"/>
              <a:t>. It was made up of 6 series, 3 part 1s and then 1 of each higher level. I’ll next walk you through some of the aspects that went into the planning, lessons we learned along the way, and wat our program delivery looks like at this current time. </a:t>
            </a:r>
            <a:endParaRPr/>
          </a:p>
        </p:txBody>
      </p:sp>
      <p:sp>
        <p:nvSpPr>
          <p:cNvPr id="269" name="Google Shape;269;p1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271" name="Google Shape;271;p1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272" name="Google Shape;27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I would be remiss to not mention NCOAs wonderful library of recourses on their website for remote program delivery. While we were figuring things out here on long island, folks across the US were doing the same thing. Thankfully, people were willing to share lessons learned and put on webinars by late summer 2020. And of course, NCOA became a lead organization in gathering all these amazing resources for us as program implementers. So this part of the presentation is meant to share some of the lessons learned we picked up along the way both from personal experience and from our colleagues through the US. These lessons learned are what go us to our current state of program delivery. </a:t>
            </a:r>
            <a:endParaRPr/>
          </a:p>
        </p:txBody>
      </p:sp>
      <p:sp>
        <p:nvSpPr>
          <p:cNvPr id="281" name="Google Shape;281;p1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283" name="Google Shape;283;p1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284" name="Google Shape;28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We all take safety very seriously. So how to we prevent and also plan for the worse case scenario when we are not in the same physical space as our participants? I’m not going to go through everything listed on this slide. But instead, share what we’ve been doing. Because we are enrolling so many participants at once, we do not have the manpower to individually screen each person. And it’s not necessary for TCA. TCA was specifically designed to be safe and effective for anyone. So there were many safety aspects inherently embedded into the TCA teaching techniques and not much we needed to modify. What we did have to figure out was how to collect in case of emergency contact info and how to better read the room for safety cues. </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We first collected in case of emergency info and consent as a separate survey form. This required keeping track of who is registered and who completed the forms. This was also the time when Zoom bombing was quite frequent. To prevent Zoom bombing, we required registration in Zoom in order to receive the class link. So participants had to provide a valid email address to get the class link. And I connected with our University’s teaching support and found out we could modify the Zoom registration questions in order to embed the collection of the in case of emergency contact info and consent. So anyone who registers is required to provide all this information in zoom before receiving their class link. This has been a huge help for us. </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And for the in-class safety supervision, we brought on tech support students using Federal Work Study positions. Which I’ll speak about in more detail very soon. The instructors also attended each others' classes early on so we could learn from each other’s techniques and learn how to read the room. We now encourage new instructors to do the same. </a:t>
            </a:r>
            <a:endParaRPr/>
          </a:p>
          <a:p>
            <a:pPr indent="0" lvl="0" marL="0" rtl="0" algn="l">
              <a:spcBef>
                <a:spcPts val="0"/>
              </a:spcBef>
              <a:spcAft>
                <a:spcPts val="0"/>
              </a:spcAft>
              <a:buNone/>
            </a:pPr>
            <a:r>
              <a:t/>
            </a:r>
            <a:endParaRPr b="0"/>
          </a:p>
        </p:txBody>
      </p:sp>
      <p:sp>
        <p:nvSpPr>
          <p:cNvPr id="309" name="Google Shape;309;p1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311" name="Google Shape;311;p1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312" name="Google Shape;31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Our recruitment has highly been from word of mouth. We also created flyers and we engage in other promotional activities when a new series is getting ready to launch. Since most people became familiar with QR codes during the pandemic, we added it to our flyer which sends people directly to the website with information on how to register for a new series or to be added to our waitlist. So we have very much moved away from phone call enrollment to everything living on our website. This has reduced the burden of administrative tasks, but it does lose that human connection. So everything is a tradeoff and it’s a matter of determining what works best for you. </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As far as class size goes, we were very cautious at first. And limited the class enrollment to about 35 people. But we immediately learned that many people register through the website, but never actually attend a class. So we over enroll knowing people will not show. </a:t>
            </a:r>
            <a:endParaRPr/>
          </a:p>
        </p:txBody>
      </p:sp>
      <p:sp>
        <p:nvSpPr>
          <p:cNvPr id="322" name="Google Shape;322;p1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324" name="Google Shape;324;p1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325" name="Google Shape;32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So this has probably been our biggest challenge. We streamlined all of our registration and data collection using the website and electric data capture applications such as Qualtrics and Zoom itself. But we have encountered a lot of challenges in how to manage the data. This is something I’ll speak about more in a few slides. </a:t>
            </a:r>
            <a:endParaRPr/>
          </a:p>
        </p:txBody>
      </p:sp>
      <p:sp>
        <p:nvSpPr>
          <p:cNvPr id="351" name="Google Shape;351;p1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1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353" name="Google Shape;353;p1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354" name="Google Shape;35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When we first started, we knew we needed some basic technology resources. The timing worked perfectly for us to apply for a small grant through our NYS American Trauma Society Chapter to purchase webcams and headset mics for all our partner instructors. And because we collect emails for all participants, it makes it very easy to maintain contact lists. Back in 2020, many participants were still getting familiar with Zoom. So we relied more heavily on a session 0 to give participants time to practice logging in and asking questions. But as time went on, maybe 1-3 people would continue to show up for these session 0s. We discovered most older adults were now comfortable using Zoom and we instead created a 1 page “what to expect” document to email participants before each class. But we still offer one-on-one support for any requesting it. </a:t>
            </a:r>
            <a:endParaRPr/>
          </a:p>
        </p:txBody>
      </p:sp>
      <p:sp>
        <p:nvSpPr>
          <p:cNvPr id="387" name="Google Shape;387;p1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389" name="Google Shape;389;p1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390" name="Google Shape;39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Our partnerships have been the bedrock of our program success. No one can do it alone. Prior to COVID, we were already partnering with our County Department of Health to collaborate on the tai chi program delivery. So much of what we do now in the virtual delivery already existed with the in-person. We encourage new instructors to attend experienced instructors' classes. This helps get new instructors more confident in their teaching and we’ve just found it incredibly helpful to learn from each other’s style of teaching. We also help cover each other classes since this is a long-term commitment. As instructors, being able to lean on each other, trouble shoot, and share general tai chi updates has made us better practioners and instructors. I’m really proud of the quality of TCA program we are able to deliver because the instructors truly love tai chi and are invested in personal growth. It’s not just a physical activity program, we created tai chi families and fee a real connection with our participants even though we’ve never met most of them in-person. </a:t>
            </a:r>
            <a:endParaRPr/>
          </a:p>
        </p:txBody>
      </p:sp>
      <p:sp>
        <p:nvSpPr>
          <p:cNvPr id="399" name="Google Shape;399;p1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401" name="Google Shape;401;p1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402" name="Google Shape;40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So here’s where we’ve settled. To meet the 16 class attendance requirement for completion status, we extended the length of the workshops by a few weeks. We look at the full calendar year, taking into account important holiday observances, and schedule so that when one series ends, the next one begins. Our hope is that participants will remain engaged throughout and not worry as much when they need to miss a day. We still typically only teach for about 8 weeks. But the extra few weeks allow us time to review the movements, explore the depths of the tai chi program and further connect with the participants. It has been very well received. We’ve also settled into timeslots for the sessions. So we hold sessions in the mornings and late afternoons. And then we alternate the levels so if a Part 1 is offered on a W/F afternoon, the other Part 1 is on a T/Th morning. That way the participants can mix and match mornings and afternoons or just take all of them. Finally, the specific timeslots will advance through each subsequent series. So if someone takes a Part 1 T/Th 10am, when that series completes the T/Th 10am time will turn into the Part 2 in the next series. The participants have given us great feedback on this setup because they can keep a consistent schedule through the year. And the instructors know that we are individually committed to our specific days/times for the entire year. For example, I teach the T/Th 3pm and 4pm time slots no matter what level it is. And I know that other instructors can cover classes for me as needed. Overall, we feel like this implementation design will help increase participant and completion rates with the flexibility of class times. But we will continue to assess as we move forward. </a:t>
            </a:r>
            <a:endParaRPr/>
          </a:p>
        </p:txBody>
      </p:sp>
      <p:sp>
        <p:nvSpPr>
          <p:cNvPr id="411" name="Google Shape;411;p1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1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413" name="Google Shape;413;p1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414" name="Google Shape;41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A few other notes on aspects we’ve applied to improve the overall participant satisfaction. We try to stay up to date on new Zoom features. We can share the music through the advance screen share feature with audio only. And spotlighting and closed captioning help participants better see and understand the instructors. We don’t record our full class time. That’s what the DVDs are for. Plus we want the participants to feel comfortable engaging and asking questions throughout the class. So instead, we record mini segments during class so that it is only the instructor on the video. We can make the videos by request whenever the participants feel like they need something for review and practice outside of class time. And as we get to the final few weeks of class, we often screen share some of the Dr. Lam videos so the participants can see him and his instructors doing the same movements and we have discussions about what they notice. This again helps us deepen the participant's understanding of tai chi principles for added benefit. In the last slide we spoke briefly about the year-round scheduling. Another benefit is for advertising and recruiting. If someone missed a series start date, they will know exactly when the next one will begin. And finally, being on Zoom has removed geographic barriers. So we reach a broader audience and our participants are eager to share the program info with family and friends.They also take us traveling with them. </a:t>
            </a:r>
            <a:endParaRPr/>
          </a:p>
        </p:txBody>
      </p:sp>
      <p:sp>
        <p:nvSpPr>
          <p:cNvPr id="423" name="Google Shape;423;p1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19: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425" name="Google Shape;425;p1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426" name="Google Shape;42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For today’s presentation, we’re going to take you through our journey in transitioning to virtual tai chi programs. It’s pretty amazing that pre-Covid, most of never imagined older adult falls prevention programs could successfully be delivered remotely. But 2 years later, it’s clear that remote and virtual program delivery is here to stay. So now our focus is on improving the user experience while streamlining administrative tasks and data collection. </a:t>
            </a:r>
            <a:endParaRPr/>
          </a:p>
        </p:txBody>
      </p:sp>
      <p:sp>
        <p:nvSpPr>
          <p:cNvPr id="130" name="Google Shape;130;p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132" name="Google Shape;132;p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133" name="Google Shape;13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When we talk about our Zoom tai chi programs with other implementation sites, the Student Technology Support positions tend to gage a lot of folk's interest. Through our University’s Career Center, we created a Zoom Tech support position. It was a huge win-win early in the pandemic when all the students were taking classes remotely and could not secure in-person work. Many students receive Federal Work Study grants as part of their financial aid packages. They need to be hired in a federal work study position to earn paychecks until their balance runs out. Federal Work Study funds come from the government and there is no cost to our department to hire the students. The students get to work from anywhere and it’s a low stress job for them. They are an incredible support for both in-person workshops and other logistical tasks. There is a small gap between the end of the May semester and July 1 when they can’t work. And I sorely miss them during that time since I need to make up for it. It is incredible how helpful it is to have them as tech support. And they’re really good at trouble shooting when participants have zoom issues. </a:t>
            </a:r>
            <a:endParaRPr/>
          </a:p>
        </p:txBody>
      </p:sp>
      <p:sp>
        <p:nvSpPr>
          <p:cNvPr id="473" name="Google Shape;473;p2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475" name="Google Shape;475;p2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476" name="Google Shape;47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So that was a lot about our successful program implementation. Now comes the ongoing challenges we are facing with data collection and management. </a:t>
            </a:r>
            <a:endParaRPr/>
          </a:p>
        </p:txBody>
      </p:sp>
      <p:sp>
        <p:nvSpPr>
          <p:cNvPr id="485" name="Google Shape;485;p2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487" name="Google Shape;487;p2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488" name="Google Shape;48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When workshops were face-to-face, we would collect all the surveys and attendance with pen/paper</a:t>
            </a:r>
            <a:endParaRPr/>
          </a:p>
          <a:p>
            <a:pPr indent="0" lvl="0" marL="0" rtl="0" algn="l">
              <a:spcBef>
                <a:spcPts val="0"/>
              </a:spcBef>
              <a:spcAft>
                <a:spcPts val="0"/>
              </a:spcAft>
              <a:buNone/>
            </a:pPr>
            <a:r>
              <a:rPr b="0" lang="en-US"/>
              <a:t>Then volunteers would manually enter all the data in a database</a:t>
            </a:r>
            <a:endParaRPr/>
          </a:p>
          <a:p>
            <a:pPr indent="0" lvl="0" marL="0" marR="0" rtl="0" algn="l">
              <a:lnSpc>
                <a:spcPct val="100000"/>
              </a:lnSpc>
              <a:spcBef>
                <a:spcPts val="0"/>
              </a:spcBef>
              <a:spcAft>
                <a:spcPts val="0"/>
              </a:spcAft>
              <a:buClr>
                <a:schemeClr val="dk1"/>
              </a:buClr>
              <a:buSzPts val="1300"/>
              <a:buFont typeface="Arial"/>
              <a:buNone/>
            </a:pPr>
            <a:r>
              <a:rPr b="0" lang="en-US"/>
              <a:t>Pros: All data easily exported into one excel sheet to be analyzed, Which Hannah showed earlier in the presentation. And we have nearly 100% survey pre-surveys completion because we took time during the first class to ask participants to fill out the forms. </a:t>
            </a:r>
            <a:endParaRPr/>
          </a:p>
          <a:p>
            <a:pPr indent="0" lvl="0" marL="0" marR="0" rtl="0" algn="l">
              <a:lnSpc>
                <a:spcPct val="100000"/>
              </a:lnSpc>
              <a:spcBef>
                <a:spcPts val="0"/>
              </a:spcBef>
              <a:spcAft>
                <a:spcPts val="0"/>
              </a:spcAft>
              <a:buClr>
                <a:schemeClr val="dk1"/>
              </a:buClr>
              <a:buSzPts val="1300"/>
              <a:buFont typeface="Arial"/>
              <a:buNone/>
            </a:pPr>
            <a:r>
              <a:rPr b="0" lang="en-US"/>
              <a:t>On the downside, this was time consuming to transition the pen and paper to electronic which causes delays in data analysis. And it’s susceptible to data entry mistakes.</a:t>
            </a:r>
            <a:endParaRPr/>
          </a:p>
        </p:txBody>
      </p:sp>
      <p:sp>
        <p:nvSpPr>
          <p:cNvPr id="496" name="Google Shape;496;p2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2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498" name="Google Shape;498;p2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499" name="Google Shape;49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300"/>
              <a:buFont typeface="Arial"/>
              <a:buNone/>
            </a:pPr>
            <a:r>
              <a:rPr b="0" lang="en-US"/>
              <a:t>With the virtual delivery, all of the forms and surveys are completed electronically by the participants. Sounds simple, but boy is it not. All of the participants are independently filling out their registration in Zoom and surveys in Qualtrics. Then we take their attendance in excel. This creates 3 separate data reports that need to be merged. So we first had to figure out how to give a unique identifier because hand typed emails and codes for surveys created merging problems in the statistical software. And with hundreds of participants in each series, this is not something we want to be doing by hand. So we are actively seeking some solutions with out Health Informatics Department at the University. </a:t>
            </a:r>
            <a:endParaRPr/>
          </a:p>
          <a:p>
            <a:pPr indent="0" lvl="0" marL="0" rtl="0" algn="l">
              <a:spcBef>
                <a:spcPts val="0"/>
              </a:spcBef>
              <a:spcAft>
                <a:spcPts val="0"/>
              </a:spcAft>
              <a:buNone/>
            </a:pPr>
            <a:r>
              <a:t/>
            </a:r>
            <a:endParaRPr/>
          </a:p>
        </p:txBody>
      </p:sp>
      <p:sp>
        <p:nvSpPr>
          <p:cNvPr id="505" name="Google Shape;505;p2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2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507" name="Google Shape;507;p2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508" name="Google Shape;50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While we seek to find a better solution, We started using the registration reports to assign a unique ID, which also appears ont heir  attendance. That way all 3 data reports have a unique ID to merge registration/demographic data with attendance and survey results</a:t>
            </a:r>
            <a:endParaRPr/>
          </a:p>
          <a:p>
            <a:pPr indent="0" lvl="0" marL="0" rtl="0" algn="l">
              <a:spcBef>
                <a:spcPts val="0"/>
              </a:spcBef>
              <a:spcAft>
                <a:spcPts val="0"/>
              </a:spcAft>
              <a:buClr>
                <a:schemeClr val="dk1"/>
              </a:buClr>
              <a:buSzPts val="1300"/>
              <a:buFont typeface="Arial"/>
              <a:buNone/>
            </a:pPr>
            <a:r>
              <a:rPr b="0" lang="en-US"/>
              <a:t>And we need to make sure that a truly unique participant in multiple sessions has the same unique ID so it can be properly accounted for in the data analysis. We can then upload the participant emails with their unique IDs directly into Qualtrics to send out the survey links. This allows Qualtrics to track participant survey responses by Unique ID. And we can also send gentle reminders to those who did not complete the survey. This process has definitely increased our survey Reponses rates to about 60%. Much better than the early Reponses rates of around 20%. But again, we’re still a work in progress. And now I’ll pass it back to Hannah again to share some of her virtual tai chi results. </a:t>
            </a:r>
            <a:endParaRPr/>
          </a:p>
        </p:txBody>
      </p:sp>
      <p:sp>
        <p:nvSpPr>
          <p:cNvPr id="514" name="Google Shape;51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26" name="Google Shape;526;p2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2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528" name="Google Shape;528;p2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529" name="Google Shape;52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300"/>
              <a:buFont typeface="Arial"/>
              <a:buNone/>
            </a:pPr>
            <a:r>
              <a:rPr b="0" lang="en-US"/>
              <a:t>Thank you Kristi. So most of our virtual data did not have unique IDs. So for Summer 2020 through Winter 2021, we create unique IDs using the participants email addresses. It takes hours of coding to create the unique IDs and merge all the different files for each workshop series. So for now, I will be presenting on some select workshops series. But our goal is to not only analyze each individual round of workshop series, but to eventually combine all the virtual data into an aggregate form to see overall trends. </a:t>
            </a:r>
            <a:endParaRPr/>
          </a:p>
          <a:p>
            <a:pPr indent="0" lvl="0" marL="0" rtl="0" algn="l">
              <a:spcBef>
                <a:spcPts val="0"/>
              </a:spcBef>
              <a:spcAft>
                <a:spcPts val="0"/>
              </a:spcAft>
              <a:buNone/>
            </a:pPr>
            <a:r>
              <a:t/>
            </a:r>
            <a:endParaRPr b="0"/>
          </a:p>
        </p:txBody>
      </p:sp>
      <p:sp>
        <p:nvSpPr>
          <p:cNvPr id="559" name="Google Shape;559;p2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29: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561" name="Google Shape;561;p2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562" name="Google Shape;56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To provide you with a roadmap of this presentation, we’ll be starting with a brief summary of our pre-covid tai chi programs. This is meant to serve as a comparison for the virtual implementation later on. We’ll walk you through our process of getting started with virtual delivery and share where we’ve landed today as we’ve applied lesson learned along the way. We’ll share some of our challenges in electronic data collection and present some preliminary results. Finally, we’ll end with a brief mention of our future plans. </a:t>
            </a:r>
            <a:endParaRPr/>
          </a:p>
        </p:txBody>
      </p:sp>
      <p:sp>
        <p:nvSpPr>
          <p:cNvPr id="142" name="Google Shape;142;p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144" name="Google Shape;144;p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145" name="Google Shape;14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We’ll first look at our Fall 2021 Series of Workshops. We offered 2 series for each level, for a total of 8 series. Across all 8 series, we had 491 participants attend at least 1 class. </a:t>
            </a:r>
            <a:r>
              <a:rPr b="0" i="0" lang="en-US" sz="1200" u="none" strike="noStrike">
                <a:solidFill>
                  <a:srgbClr val="FF0000"/>
                </a:solidFill>
                <a:highlight>
                  <a:srgbClr val="FFFF00"/>
                </a:highlight>
                <a:latin typeface="Arial"/>
                <a:ea typeface="Arial"/>
                <a:cs typeface="Arial"/>
                <a:sym typeface="Arial"/>
              </a:rPr>
              <a:t>Based on the 11 class minimum, about one third of participants completed the program. With the 16 class minimum, 11.40% of participants were completers. And you can see the breakdown of how many participants completed each level. You can see the proportion of completers increases in the higher levels as we would expect. </a:t>
            </a:r>
            <a:endParaRPr/>
          </a:p>
          <a:p>
            <a:pPr indent="0" lvl="0" marL="0" rtl="0" algn="l">
              <a:spcBef>
                <a:spcPts val="0"/>
              </a:spcBef>
              <a:spcAft>
                <a:spcPts val="0"/>
              </a:spcAft>
              <a:buNone/>
            </a:pPr>
            <a:r>
              <a:t/>
            </a:r>
            <a:endParaRPr b="0" i="0" sz="1200" u="none" strike="noStrike">
              <a:solidFill>
                <a:srgbClr val="FF0000"/>
              </a:solidFill>
              <a:highlight>
                <a:srgbClr val="FFFF00"/>
              </a:highlight>
              <a:latin typeface="Arial"/>
              <a:ea typeface="Arial"/>
              <a:cs typeface="Arial"/>
              <a:sym typeface="Arial"/>
            </a:endParaRPr>
          </a:p>
          <a:p>
            <a:pPr indent="0" lvl="0" marL="0" rtl="0" algn="l">
              <a:spcBef>
                <a:spcPts val="0"/>
              </a:spcBef>
              <a:spcAft>
                <a:spcPts val="0"/>
              </a:spcAft>
              <a:buNone/>
            </a:pPr>
            <a:r>
              <a:rPr b="0" i="0" lang="en-US" sz="1200" u="none" strike="noStrike">
                <a:solidFill>
                  <a:srgbClr val="FF0000"/>
                </a:solidFill>
                <a:highlight>
                  <a:srgbClr val="FFFF00"/>
                </a:highlight>
                <a:latin typeface="Arial"/>
                <a:ea typeface="Arial"/>
                <a:cs typeface="Arial"/>
                <a:sym typeface="Arial"/>
              </a:rPr>
              <a:t>We can see from these results that completion in the virtual Part 1 is much less than the in-person we showed you earlier. We expect this is because it’s less of a commitment up front to attend virtually as opposed to in-person. Also that people are just a box on a screen when they first start and maybe don’t feel that connection upfront like they do in-person. And maybe people just don’t like learning tai chi on Zoom even though they wanted to give it a try.  </a:t>
            </a:r>
            <a:endParaRPr/>
          </a:p>
          <a:p>
            <a:pPr indent="0" lvl="0" marL="0" rtl="0" algn="l">
              <a:spcBef>
                <a:spcPts val="0"/>
              </a:spcBef>
              <a:spcAft>
                <a:spcPts val="0"/>
              </a:spcAft>
              <a:buNone/>
            </a:pPr>
            <a:r>
              <a:t/>
            </a:r>
            <a:endParaRPr b="0" i="0" sz="1200" u="none" strike="noStrike">
              <a:solidFill>
                <a:srgbClr val="FF0000"/>
              </a:solidFill>
              <a:highlight>
                <a:srgbClr val="FFFF00"/>
              </a:highlight>
              <a:latin typeface="Arial"/>
              <a:ea typeface="Arial"/>
              <a:cs typeface="Arial"/>
              <a:sym typeface="Arial"/>
            </a:endParaRPr>
          </a:p>
          <a:p>
            <a:pPr indent="0" lvl="0" marL="0" rtl="0" algn="l">
              <a:spcBef>
                <a:spcPts val="0"/>
              </a:spcBef>
              <a:spcAft>
                <a:spcPts val="0"/>
              </a:spcAft>
              <a:buNone/>
            </a:pPr>
            <a:r>
              <a:rPr b="0" i="0" lang="en-US" sz="1200" u="none" strike="noStrike">
                <a:solidFill>
                  <a:srgbClr val="FF0000"/>
                </a:solidFill>
                <a:highlight>
                  <a:srgbClr val="FFFF00"/>
                </a:highlight>
                <a:latin typeface="Arial"/>
                <a:ea typeface="Arial"/>
                <a:cs typeface="Arial"/>
                <a:sym typeface="Arial"/>
              </a:rPr>
              <a:t>It’s important to note that in this series we were offering optional practice sessions after the series ended. To try and increase the overall attendance, we invited partipcants to join practice sessions to review the movements they had learned during the series. So this series included the </a:t>
            </a:r>
            <a:r>
              <a:rPr b="0" i="0" lang="en-US" sz="1200" u="none" strike="noStrike">
                <a:solidFill>
                  <a:schemeClr val="dk1"/>
                </a:solidFill>
                <a:latin typeface="Arial"/>
                <a:ea typeface="Arial"/>
                <a:cs typeface="Arial"/>
                <a:sym typeface="Arial"/>
              </a:rPr>
              <a:t>16 classes plus 3 weeks of optional practice sessions over the Thanksgiving holiday. </a:t>
            </a:r>
            <a:endParaRPr/>
          </a:p>
          <a:p>
            <a:pPr indent="0" lvl="0" marL="0" rtl="0" algn="l">
              <a:spcBef>
                <a:spcPts val="0"/>
              </a:spcBef>
              <a:spcAft>
                <a:spcPts val="0"/>
              </a:spcAft>
              <a:buNone/>
            </a:pPr>
            <a:r>
              <a:t/>
            </a:r>
            <a:endParaRPr/>
          </a:p>
        </p:txBody>
      </p:sp>
      <p:sp>
        <p:nvSpPr>
          <p:cNvPr id="568" name="Google Shape;568;p3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3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570" name="Google Shape;570;p3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571" name="Google Shape;57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400" u="none" strike="noStrike">
                <a:solidFill>
                  <a:schemeClr val="dk1"/>
                </a:solidFill>
                <a:latin typeface="Arial"/>
                <a:ea typeface="Arial"/>
                <a:cs typeface="Arial"/>
                <a:sym typeface="Arial"/>
              </a:rPr>
              <a:t>This slide is taking a look at the </a:t>
            </a:r>
            <a:r>
              <a:rPr b="0" lang="en-US" sz="4400"/>
              <a:t>Relationship between Number of Session Registered and Completion Rate. If we look at row 1, there were 285 participants who registered for only one session, regardless of which level it was. So for participants who only registered for 1 session, 17.89% attended at least 11 classes and 4.91% attended at least 16 classes. You can see the same results in the following rows if the attended 2 sessions, 3 sessions, and so on. The bottom row adds all the participants who attended more than one session. We can see that overall, the completion rates for participants registering for more than one session was more than double that of participants who attended only one series. This supports our idea that allowing participants to join multiple sessions allows them more options to attend class and improve their overall attendance. </a:t>
            </a:r>
            <a:endParaRPr b="0" i="0" sz="1400" u="none" strike="noStrike">
              <a:solidFill>
                <a:schemeClr val="dk1"/>
              </a:solidFill>
              <a:latin typeface="Arial"/>
              <a:ea typeface="Arial"/>
              <a:cs typeface="Arial"/>
              <a:sym typeface="Arial"/>
            </a:endParaRPr>
          </a:p>
        </p:txBody>
      </p:sp>
      <p:sp>
        <p:nvSpPr>
          <p:cNvPr id="578" name="Google Shape;578;p3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3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580" name="Google Shape;580;p3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581" name="Google Shape;58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We did a similar analysis of the Winter 2021 series. We can see the completion rates have increased a little compared to the fall series. This may reflect our new approach in extending the length of the series beyond 8 weeks. So instead of offering optional practice sessions after 8 weeks, we told participants it was an 11 week program. So we added 3 weeks of formal classes instead of optional practice sessions. We will see if this trend continues in future workshop series. </a:t>
            </a:r>
            <a:endParaRPr/>
          </a:p>
          <a:p>
            <a:pPr indent="0" lvl="0" marL="0" rtl="0" algn="l">
              <a:spcBef>
                <a:spcPts val="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0"/>
              </a:spcBef>
              <a:spcAft>
                <a:spcPts val="0"/>
              </a:spcAft>
              <a:buNone/>
            </a:pPr>
            <a:r>
              <a:rPr b="0" i="0" lang="en-US" sz="1200" u="none" strike="noStrike">
                <a:solidFill>
                  <a:schemeClr val="dk1"/>
                </a:solidFill>
                <a:latin typeface="Arial"/>
                <a:ea typeface="Arial"/>
                <a:cs typeface="Arial"/>
                <a:sym typeface="Arial"/>
              </a:rPr>
              <a:t>While our 11-class completion rates have not yet reached the 50% like the in-person, the 16 class standard is now greater than the in-person was. </a:t>
            </a:r>
            <a:endParaRPr/>
          </a:p>
          <a:p>
            <a:pPr indent="0" lvl="0" marL="0" rtl="0" algn="l">
              <a:spcBef>
                <a:spcPts val="0"/>
              </a:spcBef>
              <a:spcAft>
                <a:spcPts val="0"/>
              </a:spcAft>
              <a:buNone/>
            </a:pPr>
            <a:r>
              <a:t/>
            </a:r>
            <a:endParaRPr/>
          </a:p>
        </p:txBody>
      </p:sp>
      <p:sp>
        <p:nvSpPr>
          <p:cNvPr id="590" name="Google Shape;590;p3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3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592" name="Google Shape;592;p3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593" name="Google Shape;59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400" u="none" strike="noStrike">
                <a:solidFill>
                  <a:schemeClr val="dk1"/>
                </a:solidFill>
                <a:latin typeface="Arial"/>
                <a:ea typeface="Arial"/>
                <a:cs typeface="Arial"/>
                <a:sym typeface="Arial"/>
              </a:rPr>
              <a:t>Again, you can see that there are better completion rates when participants attend more than one session. And the Winter 2021 results were slightly better than the Fall 2021. And now I’ll pass it back to Kristi to finish. </a:t>
            </a:r>
            <a:endParaRPr/>
          </a:p>
        </p:txBody>
      </p:sp>
      <p:sp>
        <p:nvSpPr>
          <p:cNvPr id="600" name="Google Shape;600;p3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3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602" name="Google Shape;602;p3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603" name="Google Shape;60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Thank you Hannah. Hannah has done an incredible job of wrangling the data to perform some analysis. And her experience is helping guide Dunya on her project of helping us improve future data collection and management process to avoid these challenges in the future. And we absolutely look forward to sharing updates in the future. </a:t>
            </a:r>
            <a:endParaRPr/>
          </a:p>
        </p:txBody>
      </p:sp>
      <p:sp>
        <p:nvSpPr>
          <p:cNvPr id="611" name="Google Shape;611;p3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3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613" name="Google Shape;613;p3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614" name="Google Shape;61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So for our next objectives in program delivery, we look forward to resuming Face-to-Face workshops when the time is right. Since we’ve had better completion with face-to-face part 1s, we anticipate offering more of those workshops int eh future. And then once folks complete a face-to-face part 1, we will encourage them to transition to the virtual part 2 and beyond. We’re also considering hybrid workshops. Informally, our Veteran Home live streamed our class for their day care participants. So the participants were able to follow the program on a large screen in a common room. We would like to try this out in libraries and senior centers to see how it is received. The onsite participants could still unmute to ask clarifying questions of the virtual instructor. And more experienced participants or new instructors may be able to serve as a live model on site for the new participants to follow. We of course want to expand our program offerings to include instructors from throughout the state and beyond, since there are no more geographic boundaries. So please reach out if this is something you may be interested in. And finally, we really want to build up awareness with our clinicans so they are better equipped to refer their patients to the programs. </a:t>
            </a:r>
            <a:endParaRPr/>
          </a:p>
        </p:txBody>
      </p:sp>
      <p:sp>
        <p:nvSpPr>
          <p:cNvPr id="620" name="Google Shape;620;p3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3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622" name="Google Shape;622;p3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623" name="Google Shape;62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Finally, these are just a few of the research questions we would like to explore once we are able to wrangle all the existing data and clean it up for more thorough analysis. </a:t>
            </a:r>
            <a:endParaRPr/>
          </a:p>
        </p:txBody>
      </p:sp>
      <p:sp>
        <p:nvSpPr>
          <p:cNvPr id="647" name="Google Shape;647;p3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3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649" name="Google Shape;649;p3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650" name="Google Shape;650;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So there it is. Thank you so much taking the time to listen to our on-demand session during the Aging in Action Conference. As delighted as we were to share about our experience, we are very much looking forward to hearing from all the other presenters over the next few days. Please feel free to reach out with any questions, comments, or especially if there is an interest in future collaboration. As we said earlier, we can’t do it alone. Partnerships are so important, and we look forward to connecting with more organizations. Take care everyone. </a:t>
            </a:r>
            <a:endParaRPr/>
          </a:p>
        </p:txBody>
      </p:sp>
      <p:sp>
        <p:nvSpPr>
          <p:cNvPr id="666" name="Google Shape;666;p3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3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668" name="Google Shape;668;p3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669" name="Google Shape;66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Before we move forward, I want to take a moment to go through some common terminology we’ll be using. We implement Dr. Paul Lam and the Tai Chi for Health Institute’s Tai Chi for Arthritis and Falls Prevention program. TCA for short. We refer to workshops as a set of TCA classes offered twice a week for at least 8 weeks. This maintains fidelity to the program. Tai chi is made up of a string of movements in particular order. Tai Chi for Arthritis breaks up their total movements into levels or parts so that participants can learn a subset of movements during a particular workshop. All participants should start with the basic or first level to learn the first set of movements. When they complete that workshop, they can then register for the next level or part as we call it to learn the next set of movements that get added on to the movements they already learned. We’ll touch on this again shortly. We can think of a session as the name or description of the workshop level and the days and times it is offered. For example, a series would be the T/TH part 1 workshop. So we know in this workshop, participants will learn the part 1 movements and classes will be held t/th at 9am. Finally. A series is a set of sessions or workshops all held concurrently. Using the diagram on the right, you can see the Spring 2022 series that runs 10 weeks from Feb to April has 4 series occurring at the same time. You’ll see this more clearly demonstrated in future slides. </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We will also be focusing on program completion. This is a rough estimate to let us know how many participants attended enough classes for us to presume they received an effective quote/unquote dose to achieve the expected outcomes. In this case, reduced fall risk. Traditionally, the Administration for Community Living describes a completer as a participant who attended at least 2/3 of the classes in an evidence-based workshop. So when we started implementing TCA back in 2015, our guidance from our State grant holder was that completers were participants who attended at least 11 of 16 classes. Since the TCA program was originally designed to be delivered in 16 classes, ideally twice a week for 8 weeks. But we have received new guidance from our State grant holder that completers of TCA are more recently classified as participants who attend at at least 16 classes in a workshop. So to achieve this new requirement, we’ve been adding additional classes to workshop to allow for greater attendance and completion under the new standard. So we extended the workshops to be longer than 8 weeks. We will be showing both completion results in our presentation today. </a:t>
            </a:r>
            <a:endParaRPr/>
          </a:p>
        </p:txBody>
      </p:sp>
      <p:sp>
        <p:nvSpPr>
          <p:cNvPr id="153" name="Google Shape;153;p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155" name="Google Shape;155;p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156" name="Google Shape;15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We wanted to share some basic reporting from our pre-covid TCA programs to serve as a reference when we begin talking about our virtual TCA programs. </a:t>
            </a:r>
            <a:endParaRPr/>
          </a:p>
        </p:txBody>
      </p:sp>
      <p:sp>
        <p:nvSpPr>
          <p:cNvPr id="179" name="Google Shape;179;p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181" name="Google Shape;181;p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182" name="Google Shape;18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Our hospital is located in Suffolk County, NY. Home to a little over 1.5 million residents, of which about 17%, or 255,000, are older adults. And of course, older adult falls are the leading cause of injury related hospitalization for us. We partnered with our Suffolk County Department of Health to have a few TCA instructors offering workshops throughout our County. Originally, we would schedule what we could call “pop up” sites meaning that we would offer one workshop there and then move on to a new site afterwards. As we went on, we would receive more and more requests to offer the higher-level workshops so that participants could continue to learn more tai chi and stay engaged in the program. So this led to some locations becoming more permanent sites. One of our highlights was a partnership with the North Short Jewish Center that would host ongoing workshops at their site. We offered the program for free, but asked participants to make a small donation to the Jewish Center since we were using their space. AT this site, we began offering what started calling the series of workshops. We would offer all 4 levels of the program concurrently, typically back to back on 2 days /week. And when one series ended, the next one began a few weeks later. This allowed us to build up a referral process where people heard about the program held at this one location, and if they missed the start of a series, they could enroll in the next one starting soon. And we continued to offer the pop up sites to engage new participants through the County. So now I’ll pass it over to Hannah, who will go through some of her results from analyzing the data we collected from these in-person workshops. </a:t>
            </a:r>
            <a:endParaRPr/>
          </a:p>
        </p:txBody>
      </p:sp>
      <p:sp>
        <p:nvSpPr>
          <p:cNvPr id="188" name="Google Shape;188;p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190" name="Google Shape;190;p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191" name="Google Shape;19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sz="2000">
                <a:latin typeface="Calibri"/>
                <a:ea typeface="Calibri"/>
                <a:cs typeface="Calibri"/>
                <a:sym typeface="Calibri"/>
              </a:rPr>
              <a:t>Thank you Kristi. I’m going to share findings on completion rate of in person workshops. From 2015-2019, there were 64 workshops held reaching over 1000 participants. </a:t>
            </a:r>
            <a:r>
              <a:rPr b="0" i="0" lang="en-US" sz="1400" u="none" strike="noStrike">
                <a:solidFill>
                  <a:schemeClr val="dk1"/>
                </a:solidFill>
                <a:latin typeface="Arial"/>
                <a:ea typeface="Arial"/>
                <a:cs typeface="Arial"/>
                <a:sym typeface="Arial"/>
              </a:rPr>
              <a:t>Program completion rate is calculated based on their attendance. Tai chi classes are offered in different levels. The Tai Chi beginner is all of the part 1 workshops. The Tai Chi Advanced is all of the higher levels. We make this distinction because we would expect people taking the program for the first time to be different than individuals who have already participated in a beginner level and are choosing to continue in more workshops. </a:t>
            </a:r>
            <a:endParaRPr/>
          </a:p>
          <a:p>
            <a:pPr indent="0" lvl="0" marL="0" rtl="0" algn="l">
              <a:spcBef>
                <a:spcPts val="0"/>
              </a:spcBef>
              <a:spcAft>
                <a:spcPts val="0"/>
              </a:spcAft>
              <a:buNone/>
            </a:pPr>
            <a:r>
              <a:t/>
            </a:r>
            <a:endParaRPr b="0" i="0" sz="1400" u="none" strike="noStrike">
              <a:solidFill>
                <a:schemeClr val="dk1"/>
              </a:solidFill>
              <a:latin typeface="Arial"/>
              <a:ea typeface="Arial"/>
              <a:cs typeface="Arial"/>
              <a:sym typeface="Arial"/>
            </a:endParaRPr>
          </a:p>
          <a:p>
            <a:pPr indent="0" lvl="0" marL="0" rtl="0" algn="l">
              <a:spcBef>
                <a:spcPts val="0"/>
              </a:spcBef>
              <a:spcAft>
                <a:spcPts val="0"/>
              </a:spcAft>
              <a:buNone/>
            </a:pPr>
            <a:r>
              <a:rPr b="0" i="0" lang="en-US" sz="1400" u="none" strike="noStrike">
                <a:solidFill>
                  <a:schemeClr val="dk1"/>
                </a:solidFill>
                <a:latin typeface="Arial"/>
                <a:ea typeface="Arial"/>
                <a:cs typeface="Arial"/>
                <a:sym typeface="Arial"/>
              </a:rPr>
              <a:t>The In-person Tai chi workshops had 16 classes in total; if participants attend 11 or more classes, they are considered a completer using the traditional standard of two-thirds of classes attended. We are also showing the newer standard of requiring 16 attended classes to be a completer. Among 1045 participants, ther</a:t>
            </a:r>
            <a:r>
              <a:rPr b="1" i="0" lang="en-US" sz="1400" u="none" strike="noStrike">
                <a:solidFill>
                  <a:srgbClr val="FF0000"/>
                </a:solidFill>
                <a:highlight>
                  <a:srgbClr val="FFFF00"/>
                </a:highlight>
                <a:latin typeface="Arial"/>
                <a:ea typeface="Arial"/>
                <a:cs typeface="Arial"/>
                <a:sym typeface="Arial"/>
              </a:rPr>
              <a:t>e are 6 people who registered but never attended a class. </a:t>
            </a:r>
            <a:endParaRPr b="0" i="0" sz="1400" u="none" strike="noStrike">
              <a:solidFill>
                <a:schemeClr val="dk1"/>
              </a:solidFill>
              <a:latin typeface="Arial"/>
              <a:ea typeface="Arial"/>
              <a:cs typeface="Arial"/>
              <a:sym typeface="Arial"/>
            </a:endParaRPr>
          </a:p>
          <a:p>
            <a:pPr indent="0" lvl="0" marL="0" rtl="0" algn="l">
              <a:spcBef>
                <a:spcPts val="0"/>
              </a:spcBef>
              <a:spcAft>
                <a:spcPts val="0"/>
              </a:spcAft>
              <a:buNone/>
            </a:pPr>
            <a:r>
              <a:t/>
            </a:r>
            <a:endParaRPr b="0" i="0" sz="1400" u="none" strike="noStrike">
              <a:solidFill>
                <a:schemeClr val="dk1"/>
              </a:solidFill>
              <a:latin typeface="Arial"/>
              <a:ea typeface="Arial"/>
              <a:cs typeface="Arial"/>
              <a:sym typeface="Arial"/>
            </a:endParaRPr>
          </a:p>
          <a:p>
            <a:pPr indent="0" lvl="0" marL="0" rtl="0" algn="l">
              <a:spcBef>
                <a:spcPts val="0"/>
              </a:spcBef>
              <a:spcAft>
                <a:spcPts val="0"/>
              </a:spcAft>
              <a:buNone/>
            </a:pPr>
            <a:r>
              <a:rPr b="0" i="0" lang="en-US" sz="1400" u="none" strike="noStrike">
                <a:solidFill>
                  <a:schemeClr val="dk1"/>
                </a:solidFill>
                <a:latin typeface="Arial"/>
                <a:ea typeface="Arial"/>
                <a:cs typeface="Arial"/>
                <a:sym typeface="Arial"/>
              </a:rPr>
              <a:t> The completion percentages are shown in the table. As you can see, when we used the 11 class attendance, there is a little over 50% completion. When we use the 16 class standard, it drops to about 10%. Interestingly, there is not much difference between the beginner and advanced completion percentages. So even though the advanced participants are truly invested in tai chi and want to continue the program, life is still getting in the way of attending all of the classes. This is very informative for our program delivery. We know many beginner participants drop out because tai chi is not the right fit for them. But the advanced folks still have barriers to attending all the sessions even though they really enjoy the program. </a:t>
            </a:r>
            <a:endParaRPr/>
          </a:p>
        </p:txBody>
      </p:sp>
      <p:sp>
        <p:nvSpPr>
          <p:cNvPr id="229" name="Google Shape;229;p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231" name="Google Shape;231;p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232" name="Google Shape;23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strike="noStrike">
                <a:solidFill>
                  <a:schemeClr val="dk1"/>
                </a:solidFill>
                <a:latin typeface="Arial"/>
                <a:ea typeface="Arial"/>
                <a:cs typeface="Arial"/>
                <a:sym typeface="Arial"/>
              </a:rPr>
              <a:t>We also have data from the Administration for Community Living’s pre and post surveys. We were interested in seeing if completion status was associated with participant characteristics. To do this, we performed a logistic regression. The program completion status was the outcome and select demographic characteristics were the independent variables. The results tell us if there are any characteristics that are associated with completion status. We used the greater 16 class attendance for the completer status. </a:t>
            </a:r>
            <a:endParaRPr/>
          </a:p>
          <a:p>
            <a:pPr indent="0" lvl="0" marL="0" marR="0" rtl="0" algn="l">
              <a:lnSpc>
                <a:spcPct val="100000"/>
              </a:lnSpc>
              <a:spcBef>
                <a:spcPts val="0"/>
              </a:spcBef>
              <a:spcAft>
                <a:spcPts val="0"/>
              </a:spcAft>
              <a:buClr>
                <a:schemeClr val="dk1"/>
              </a:buClr>
              <a:buSzPts val="1400"/>
              <a:buFont typeface="Arial"/>
              <a:buNone/>
            </a:pPr>
            <a:r>
              <a:t/>
            </a:r>
            <a:endParaRPr b="0" i="0" sz="1400" u="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400" u="none" strike="noStrike">
                <a:solidFill>
                  <a:schemeClr val="dk1"/>
                </a:solidFill>
                <a:latin typeface="Arial"/>
                <a:ea typeface="Arial"/>
                <a:cs typeface="Arial"/>
                <a:sym typeface="Arial"/>
              </a:rPr>
              <a:t>The positive estimates tell us that those participants were more likely to be completers. Self reporting as White, completing college, and being in good health were all positively associated with completing the program. The negative estimates tell us that the participants reporting those variables were less likely to complete the program. Participants reporting older age, male, falling in the last 3 months, falling with injury, and having more chronic conditions were less likely to be completers. </a:t>
            </a:r>
            <a:endParaRPr/>
          </a:p>
        </p:txBody>
      </p:sp>
      <p:sp>
        <p:nvSpPr>
          <p:cNvPr id="240" name="Google Shape;240;p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242" name="Google Shape;242;p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243" name="Google Shape;24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strike="noStrike">
                <a:solidFill>
                  <a:schemeClr val="dk1"/>
                </a:solidFill>
                <a:latin typeface="Arial"/>
                <a:ea typeface="Arial"/>
                <a:cs typeface="Arial"/>
                <a:sym typeface="Arial"/>
              </a:rPr>
              <a:t>For the purpose of program evaluation, we ran a paired sample t-test to determine the program impact. The pre/post survey responses were compared to evaluate the mean difference reported by each participant before and after the program. We observed improvement in health status, protection against falling, strength, steadiness, exercise, activity levels, and overall attitudes towards life. There was a decrease in the number of falls, falls with injury, and self-perceived risk and fear of falling. </a:t>
            </a:r>
            <a:endParaRPr/>
          </a:p>
          <a:p>
            <a:pPr indent="0" lvl="0" marL="0" marR="0" rtl="0" algn="l">
              <a:lnSpc>
                <a:spcPct val="100000"/>
              </a:lnSpc>
              <a:spcBef>
                <a:spcPts val="0"/>
              </a:spcBef>
              <a:spcAft>
                <a:spcPts val="0"/>
              </a:spcAft>
              <a:buClr>
                <a:schemeClr val="dk1"/>
              </a:buClr>
              <a:buSzPts val="1400"/>
              <a:buFont typeface="Arial"/>
              <a:buNone/>
            </a:pPr>
            <a:r>
              <a:t/>
            </a:r>
            <a:endParaRPr b="0" i="0" sz="1400" u="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400" u="none" strike="noStrike">
                <a:solidFill>
                  <a:schemeClr val="dk1"/>
                </a:solidFill>
                <a:latin typeface="Arial"/>
                <a:ea typeface="Arial"/>
                <a:cs typeface="Arial"/>
                <a:sym typeface="Arial"/>
              </a:rPr>
              <a:t>It is important to note we did not have post surveys for more than 50% of the participants because they did not complete the workshops. And none of the differences in pre/post scores were statistically significant. But overall, the results show a positive trend for the program impact. </a:t>
            </a:r>
            <a:endParaRPr/>
          </a:p>
          <a:p>
            <a:pPr indent="0" lvl="0" marL="0" marR="0" rtl="0" algn="l">
              <a:lnSpc>
                <a:spcPct val="100000"/>
              </a:lnSpc>
              <a:spcBef>
                <a:spcPts val="0"/>
              </a:spcBef>
              <a:spcAft>
                <a:spcPts val="0"/>
              </a:spcAft>
              <a:buClr>
                <a:schemeClr val="dk1"/>
              </a:buClr>
              <a:buSzPts val="1400"/>
              <a:buFont typeface="Arial"/>
              <a:buNone/>
            </a:pPr>
            <a:r>
              <a:t/>
            </a:r>
            <a:endParaRPr b="0" i="0" sz="1400" u="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400" u="none" strike="noStrike">
                <a:solidFill>
                  <a:schemeClr val="dk1"/>
                </a:solidFill>
                <a:latin typeface="Arial"/>
                <a:ea typeface="Arial"/>
                <a:cs typeface="Arial"/>
                <a:sym typeface="Arial"/>
              </a:rPr>
              <a:t>And now I’ll pass it back to Kristi.</a:t>
            </a:r>
            <a:endParaRPr sz="1400"/>
          </a:p>
        </p:txBody>
      </p:sp>
      <p:sp>
        <p:nvSpPr>
          <p:cNvPr id="250" name="Google Shape;250;p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9: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5/26/22</a:t>
            </a:r>
            <a:endParaRPr/>
          </a:p>
        </p:txBody>
      </p:sp>
      <p:sp>
        <p:nvSpPr>
          <p:cNvPr id="252" name="Google Shape;252;p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#AgeAction2019  |  ageaction.org  |  © 2019 National Council on Aging</a:t>
            </a:r>
            <a:endParaRPr/>
          </a:p>
          <a:p>
            <a:pPr indent="0" lvl="0" marL="0" rtl="0" algn="l">
              <a:spcBef>
                <a:spcPts val="0"/>
              </a:spcBef>
              <a:spcAft>
                <a:spcPts val="0"/>
              </a:spcAft>
              <a:buNone/>
            </a:pPr>
            <a:br>
              <a:rPr b="1" lang="en-US">
                <a:latin typeface="Arial"/>
                <a:ea typeface="Arial"/>
                <a:cs typeface="Arial"/>
                <a:sym typeface="Arial"/>
              </a:rPr>
            </a:br>
            <a:endParaRPr b="1">
              <a:latin typeface="Arial"/>
              <a:ea typeface="Arial"/>
              <a:cs typeface="Arial"/>
              <a:sym typeface="Arial"/>
            </a:endParaRPr>
          </a:p>
        </p:txBody>
      </p:sp>
      <p:sp>
        <p:nvSpPr>
          <p:cNvPr id="253" name="Google Shape;25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 Id="rId4" Type="http://schemas.openxmlformats.org/officeDocument/2006/relationships/image" Target="../media/image9.jpg"/><Relationship Id="rId5"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5">
  <p:cSld name="1_Title Slide 5">
    <p:spTree>
      <p:nvGrpSpPr>
        <p:cNvPr id="10" name="Shape 10"/>
        <p:cNvGrpSpPr/>
        <p:nvPr/>
      </p:nvGrpSpPr>
      <p:grpSpPr>
        <a:xfrm>
          <a:off x="0" y="0"/>
          <a:ext cx="0" cy="0"/>
          <a:chOff x="0" y="0"/>
          <a:chExt cx="0" cy="0"/>
        </a:xfrm>
      </p:grpSpPr>
      <p:pic>
        <p:nvPicPr>
          <p:cNvPr descr="Logo&#10;&#10;Description automatically generated" id="11" name="Google Shape;11;p40"/>
          <p:cNvPicPr preferRelativeResize="0"/>
          <p:nvPr/>
        </p:nvPicPr>
        <p:blipFill rotWithShape="1">
          <a:blip r:embed="rId2">
            <a:alphaModFix/>
          </a:blip>
          <a:srcRect b="0" l="0" r="0" t="0"/>
          <a:stretch/>
        </p:blipFill>
        <p:spPr>
          <a:xfrm>
            <a:off x="0" y="-1"/>
            <a:ext cx="13817600" cy="7772401"/>
          </a:xfrm>
          <a:prstGeom prst="rect">
            <a:avLst/>
          </a:prstGeom>
          <a:noFill/>
          <a:ln>
            <a:noFill/>
          </a:ln>
        </p:spPr>
      </p:pic>
      <p:sp>
        <p:nvSpPr>
          <p:cNvPr id="12" name="Google Shape;12;p40"/>
          <p:cNvSpPr txBox="1"/>
          <p:nvPr>
            <p:ph idx="1" type="subTitle"/>
          </p:nvPr>
        </p:nvSpPr>
        <p:spPr>
          <a:xfrm>
            <a:off x="606162" y="3533523"/>
            <a:ext cx="6882817" cy="953637"/>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F76466"/>
              </a:buClr>
              <a:buSzPts val="3200"/>
              <a:buFont typeface="Arial"/>
              <a:buNone/>
              <a:defRPr b="1" i="0" sz="3200" u="none" cap="none" strike="noStrike">
                <a:solidFill>
                  <a:srgbClr val="F76466"/>
                </a:solidFill>
                <a:latin typeface="Arial"/>
                <a:ea typeface="Arial"/>
                <a:cs typeface="Arial"/>
                <a:sym typeface="Arial"/>
              </a:defRPr>
            </a:lvl1pPr>
            <a:lvl2pPr lvl="1" marR="0" rtl="0" algn="ctr">
              <a:lnSpc>
                <a:spcPct val="90000"/>
              </a:lnSpc>
              <a:spcBef>
                <a:spcPts val="567"/>
              </a:spcBef>
              <a:spcAft>
                <a:spcPts val="0"/>
              </a:spcAft>
              <a:buClr>
                <a:schemeClr val="dk1"/>
              </a:buClr>
              <a:buSzPts val="2267"/>
              <a:buFont typeface="Arial"/>
              <a:buNone/>
              <a:defRPr b="0" i="0" sz="2267" u="none" cap="none" strike="noStrike">
                <a:solidFill>
                  <a:schemeClr val="dk1"/>
                </a:solidFill>
                <a:latin typeface="Arial"/>
                <a:ea typeface="Arial"/>
                <a:cs typeface="Arial"/>
                <a:sym typeface="Arial"/>
              </a:defRPr>
            </a:lvl2pPr>
            <a:lvl3pPr lvl="2" marR="0" rtl="0" algn="ctr">
              <a:lnSpc>
                <a:spcPct val="90000"/>
              </a:lnSpc>
              <a:spcBef>
                <a:spcPts val="567"/>
              </a:spcBef>
              <a:spcAft>
                <a:spcPts val="0"/>
              </a:spcAft>
              <a:buClr>
                <a:schemeClr val="dk1"/>
              </a:buClr>
              <a:buSzPts val="2040"/>
              <a:buFont typeface="Arial"/>
              <a:buNone/>
              <a:defRPr b="0" i="0" sz="2040" u="none" cap="none" strike="noStrike">
                <a:solidFill>
                  <a:schemeClr val="dk1"/>
                </a:solidFill>
                <a:latin typeface="Arial"/>
                <a:ea typeface="Arial"/>
                <a:cs typeface="Arial"/>
                <a:sym typeface="Arial"/>
              </a:defRPr>
            </a:lvl3pPr>
            <a:lvl4pPr lvl="3"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4pPr>
            <a:lvl5pPr lvl="4"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5pPr>
            <a:lvl6pPr lvl="5"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6pPr>
            <a:lvl7pPr lvl="6"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7pPr>
            <a:lvl8pPr lvl="7"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8pPr>
            <a:lvl9pPr lvl="8"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9pPr>
          </a:lstStyle>
          <a:p/>
        </p:txBody>
      </p:sp>
      <p:sp>
        <p:nvSpPr>
          <p:cNvPr id="13" name="Google Shape;13;p40"/>
          <p:cNvSpPr txBox="1"/>
          <p:nvPr>
            <p:ph idx="2" type="body"/>
          </p:nvPr>
        </p:nvSpPr>
        <p:spPr>
          <a:xfrm>
            <a:off x="606320" y="1962150"/>
            <a:ext cx="12271480" cy="157137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FFFFFF"/>
              </a:buClr>
              <a:buSzPts val="5400"/>
              <a:buFont typeface="Arial"/>
              <a:buNone/>
              <a:defRPr b="1" i="0" sz="5400" u="none" cap="none" strike="noStrike">
                <a:solidFill>
                  <a:srgbClr val="FFFFFF"/>
                </a:solidFill>
                <a:latin typeface="Source Serif Pro"/>
                <a:ea typeface="Source Serif Pro"/>
                <a:cs typeface="Source Serif Pro"/>
                <a:sym typeface="Source Serif Pro"/>
              </a:defRPr>
            </a:lvl1pPr>
            <a:lvl2pPr indent="-228600" lvl="1" marL="914400" marR="0" rtl="0" algn="l">
              <a:lnSpc>
                <a:spcPct val="90000"/>
              </a:lnSpc>
              <a:spcBef>
                <a:spcPts val="0"/>
              </a:spcBef>
              <a:spcAft>
                <a:spcPts val="0"/>
              </a:spcAft>
              <a:buClr>
                <a:schemeClr val="dk1"/>
              </a:buClr>
              <a:buSzPts val="2720"/>
              <a:buFont typeface="Arial"/>
              <a:buNone/>
              <a:defRPr b="0" i="0" sz="2720" u="none" cap="none" strike="noStrike">
                <a:solidFill>
                  <a:schemeClr val="dk1"/>
                </a:solidFill>
                <a:latin typeface="Arial"/>
                <a:ea typeface="Arial"/>
                <a:cs typeface="Arial"/>
                <a:sym typeface="Arial"/>
              </a:defRPr>
            </a:lvl2pPr>
            <a:lvl3pPr indent="-228600" lvl="2" marL="1371600" marR="0" rtl="0" algn="l">
              <a:lnSpc>
                <a:spcPct val="90000"/>
              </a:lnSpc>
              <a:spcBef>
                <a:spcPts val="0"/>
              </a:spcBef>
              <a:spcAft>
                <a:spcPts val="0"/>
              </a:spcAft>
              <a:buClr>
                <a:schemeClr val="dk1"/>
              </a:buClr>
              <a:buSzPts val="2267"/>
              <a:buFont typeface="Arial"/>
              <a:buNone/>
              <a:defRPr b="0" i="0" sz="2267" u="none" cap="none" strike="noStrike">
                <a:solidFill>
                  <a:schemeClr val="dk1"/>
                </a:solidFill>
                <a:latin typeface="Arial"/>
                <a:ea typeface="Arial"/>
                <a:cs typeface="Arial"/>
                <a:sym typeface="Arial"/>
              </a:defRPr>
            </a:lvl3pPr>
            <a:lvl4pPr indent="-228600" lvl="3" marL="1828800" marR="0" rtl="0" algn="l">
              <a:lnSpc>
                <a:spcPct val="90000"/>
              </a:lnSpc>
              <a:spcBef>
                <a:spcPts val="0"/>
              </a:spcBef>
              <a:spcAft>
                <a:spcPts val="0"/>
              </a:spcAft>
              <a:buClr>
                <a:schemeClr val="dk1"/>
              </a:buClr>
              <a:buSzPts val="2040"/>
              <a:buFont typeface="Arial"/>
              <a:buNone/>
              <a:defRPr b="0" i="0" sz="2040" u="none" cap="none" strike="noStrike">
                <a:solidFill>
                  <a:schemeClr val="dk1"/>
                </a:solidFill>
                <a:latin typeface="Arial"/>
                <a:ea typeface="Arial"/>
                <a:cs typeface="Arial"/>
                <a:sym typeface="Arial"/>
              </a:defRPr>
            </a:lvl4pPr>
            <a:lvl5pPr indent="-228600" lvl="4" marL="2286000" marR="0" rtl="0" algn="l">
              <a:lnSpc>
                <a:spcPct val="90000"/>
              </a:lnSpc>
              <a:spcBef>
                <a:spcPts val="0"/>
              </a:spcBef>
              <a:spcAft>
                <a:spcPts val="0"/>
              </a:spcAft>
              <a:buClr>
                <a:schemeClr val="dk1"/>
              </a:buClr>
              <a:buSzPts val="2040"/>
              <a:buFont typeface="Arial"/>
              <a:buNone/>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14" name="Google Shape;14;p40"/>
          <p:cNvSpPr txBox="1"/>
          <p:nvPr>
            <p:ph idx="3" type="body"/>
          </p:nvPr>
        </p:nvSpPr>
        <p:spPr>
          <a:xfrm>
            <a:off x="606320" y="5811302"/>
            <a:ext cx="5357595" cy="39401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1" i="0"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15" name="Google Shape;15;p40"/>
          <p:cNvSpPr txBox="1"/>
          <p:nvPr>
            <p:ph idx="4" type="body"/>
          </p:nvPr>
        </p:nvSpPr>
        <p:spPr>
          <a:xfrm>
            <a:off x="606320" y="6190390"/>
            <a:ext cx="5357595" cy="39401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0" i="1"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16" name="Google Shape;16;p40"/>
          <p:cNvSpPr txBox="1"/>
          <p:nvPr>
            <p:ph idx="5" type="body"/>
          </p:nvPr>
        </p:nvSpPr>
        <p:spPr>
          <a:xfrm>
            <a:off x="606320" y="6932530"/>
            <a:ext cx="5357595" cy="39401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0" i="0"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pic>
        <p:nvPicPr>
          <p:cNvPr id="17" name="Google Shape;17;p40"/>
          <p:cNvPicPr preferRelativeResize="0"/>
          <p:nvPr/>
        </p:nvPicPr>
        <p:blipFill rotWithShape="1">
          <a:blip r:embed="rId3">
            <a:alphaModFix/>
          </a:blip>
          <a:srcRect b="0" l="0" r="0" t="0"/>
          <a:stretch/>
        </p:blipFill>
        <p:spPr>
          <a:xfrm>
            <a:off x="606162" y="356576"/>
            <a:ext cx="3537576" cy="43024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98" name="Shape 98"/>
        <p:cNvGrpSpPr/>
        <p:nvPr/>
      </p:nvGrpSpPr>
      <p:grpSpPr>
        <a:xfrm>
          <a:off x="0" y="0"/>
          <a:ext cx="0" cy="0"/>
          <a:chOff x="0" y="0"/>
          <a:chExt cx="0" cy="0"/>
        </a:xfrm>
      </p:grpSpPr>
      <p:sp>
        <p:nvSpPr>
          <p:cNvPr id="99" name="Google Shape;99;p49"/>
          <p:cNvSpPr txBox="1"/>
          <p:nvPr>
            <p:ph idx="12" type="sldNum"/>
          </p:nvPr>
        </p:nvSpPr>
        <p:spPr>
          <a:xfrm>
            <a:off x="13241867" y="7077395"/>
            <a:ext cx="345440" cy="41380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511">
                <a:solidFill>
                  <a:srgbClr val="828383"/>
                </a:solidFill>
                <a:latin typeface="Arial"/>
                <a:ea typeface="Arial"/>
                <a:cs typeface="Arial"/>
                <a:sym typeface="Arial"/>
              </a:defRPr>
            </a:lvl1pPr>
            <a:lvl2pPr indent="0" lvl="1" marL="0" marR="0" rtl="0" algn="r">
              <a:spcBef>
                <a:spcPts val="0"/>
              </a:spcBef>
              <a:buNone/>
              <a:defRPr b="0" i="0" sz="1511">
                <a:solidFill>
                  <a:srgbClr val="828383"/>
                </a:solidFill>
                <a:latin typeface="Arial"/>
                <a:ea typeface="Arial"/>
                <a:cs typeface="Arial"/>
                <a:sym typeface="Arial"/>
              </a:defRPr>
            </a:lvl2pPr>
            <a:lvl3pPr indent="0" lvl="2" marL="0" marR="0" rtl="0" algn="r">
              <a:spcBef>
                <a:spcPts val="0"/>
              </a:spcBef>
              <a:buNone/>
              <a:defRPr b="0" i="0" sz="1511">
                <a:solidFill>
                  <a:srgbClr val="828383"/>
                </a:solidFill>
                <a:latin typeface="Arial"/>
                <a:ea typeface="Arial"/>
                <a:cs typeface="Arial"/>
                <a:sym typeface="Arial"/>
              </a:defRPr>
            </a:lvl3pPr>
            <a:lvl4pPr indent="0" lvl="3" marL="0" marR="0" rtl="0" algn="r">
              <a:spcBef>
                <a:spcPts val="0"/>
              </a:spcBef>
              <a:buNone/>
              <a:defRPr b="0" i="0" sz="1511">
                <a:solidFill>
                  <a:srgbClr val="828383"/>
                </a:solidFill>
                <a:latin typeface="Arial"/>
                <a:ea typeface="Arial"/>
                <a:cs typeface="Arial"/>
                <a:sym typeface="Arial"/>
              </a:defRPr>
            </a:lvl4pPr>
            <a:lvl5pPr indent="0" lvl="4" marL="0" marR="0" rtl="0" algn="r">
              <a:spcBef>
                <a:spcPts val="0"/>
              </a:spcBef>
              <a:buNone/>
              <a:defRPr b="0" i="0" sz="1511">
                <a:solidFill>
                  <a:srgbClr val="828383"/>
                </a:solidFill>
                <a:latin typeface="Arial"/>
                <a:ea typeface="Arial"/>
                <a:cs typeface="Arial"/>
                <a:sym typeface="Arial"/>
              </a:defRPr>
            </a:lvl5pPr>
            <a:lvl6pPr indent="0" lvl="5" marL="0" marR="0" rtl="0" algn="r">
              <a:spcBef>
                <a:spcPts val="0"/>
              </a:spcBef>
              <a:buNone/>
              <a:defRPr b="0" i="0" sz="1511">
                <a:solidFill>
                  <a:srgbClr val="828383"/>
                </a:solidFill>
                <a:latin typeface="Arial"/>
                <a:ea typeface="Arial"/>
                <a:cs typeface="Arial"/>
                <a:sym typeface="Arial"/>
              </a:defRPr>
            </a:lvl6pPr>
            <a:lvl7pPr indent="0" lvl="6" marL="0" marR="0" rtl="0" algn="r">
              <a:spcBef>
                <a:spcPts val="0"/>
              </a:spcBef>
              <a:buNone/>
              <a:defRPr b="0" i="0" sz="1511">
                <a:solidFill>
                  <a:srgbClr val="828383"/>
                </a:solidFill>
                <a:latin typeface="Arial"/>
                <a:ea typeface="Arial"/>
                <a:cs typeface="Arial"/>
                <a:sym typeface="Arial"/>
              </a:defRPr>
            </a:lvl7pPr>
            <a:lvl8pPr indent="0" lvl="7" marL="0" marR="0" rtl="0" algn="r">
              <a:spcBef>
                <a:spcPts val="0"/>
              </a:spcBef>
              <a:buNone/>
              <a:defRPr b="0" i="0" sz="1511">
                <a:solidFill>
                  <a:srgbClr val="828383"/>
                </a:solidFill>
                <a:latin typeface="Arial"/>
                <a:ea typeface="Arial"/>
                <a:cs typeface="Arial"/>
                <a:sym typeface="Arial"/>
              </a:defRPr>
            </a:lvl8pPr>
            <a:lvl9pPr indent="0" lvl="8" marL="0" marR="0" rtl="0" algn="r">
              <a:spcBef>
                <a:spcPts val="0"/>
              </a:spcBef>
              <a:buNone/>
              <a:defRPr b="0" i="0" sz="1511">
                <a:solidFill>
                  <a:srgbClr val="8283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49"/>
          <p:cNvSpPr txBox="1"/>
          <p:nvPr>
            <p:ph idx="11" type="ftr"/>
          </p:nvPr>
        </p:nvSpPr>
        <p:spPr>
          <a:xfrm>
            <a:off x="4836160" y="6995160"/>
            <a:ext cx="8290560" cy="49604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1" name="Google Shape;101;p49"/>
          <p:cNvSpPr txBox="1"/>
          <p:nvPr>
            <p:ph type="title"/>
          </p:nvPr>
        </p:nvSpPr>
        <p:spPr>
          <a:xfrm>
            <a:off x="1381760" y="1698413"/>
            <a:ext cx="12205547" cy="892387"/>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003E7F"/>
              </a:buClr>
              <a:buSzPts val="4000"/>
              <a:buFont typeface="Helvetica Neue"/>
              <a:buNone/>
              <a:defRPr b="1" i="0" sz="4000" u="none" cap="none" strike="noStrike">
                <a:solidFill>
                  <a:srgbClr val="003E7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2" name="Google Shape;102;p49"/>
          <p:cNvSpPr/>
          <p:nvPr>
            <p:ph idx="2" type="pic"/>
          </p:nvPr>
        </p:nvSpPr>
        <p:spPr>
          <a:xfrm>
            <a:off x="3684693" y="2851944"/>
            <a:ext cx="7599680" cy="3882072"/>
          </a:xfrm>
          <a:prstGeom prst="rect">
            <a:avLst/>
          </a:prstGeom>
          <a:solidFill>
            <a:schemeClr val="lt1"/>
          </a:solidFill>
          <a:ln cap="flat" cmpd="sng" w="9525">
            <a:solidFill>
              <a:srgbClr val="D8D8D8"/>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e slide">
  <p:cSld name="Message slide">
    <p:spTree>
      <p:nvGrpSpPr>
        <p:cNvPr id="103" name="Shape 103"/>
        <p:cNvGrpSpPr/>
        <p:nvPr/>
      </p:nvGrpSpPr>
      <p:grpSpPr>
        <a:xfrm>
          <a:off x="0" y="0"/>
          <a:ext cx="0" cy="0"/>
          <a:chOff x="0" y="0"/>
          <a:chExt cx="0" cy="0"/>
        </a:xfrm>
      </p:grpSpPr>
      <p:sp>
        <p:nvSpPr>
          <p:cNvPr id="104" name="Google Shape;104;p50"/>
          <p:cNvSpPr/>
          <p:nvPr/>
        </p:nvSpPr>
        <p:spPr>
          <a:xfrm>
            <a:off x="1381760" y="2158320"/>
            <a:ext cx="11740989" cy="368537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20">
              <a:solidFill>
                <a:schemeClr val="lt1"/>
              </a:solidFill>
              <a:latin typeface="Arial"/>
              <a:ea typeface="Arial"/>
              <a:cs typeface="Arial"/>
              <a:sym typeface="Arial"/>
            </a:endParaRPr>
          </a:p>
        </p:txBody>
      </p:sp>
      <p:sp>
        <p:nvSpPr>
          <p:cNvPr id="105" name="Google Shape;105;p50"/>
          <p:cNvSpPr txBox="1"/>
          <p:nvPr>
            <p:ph idx="12" type="sldNum"/>
          </p:nvPr>
        </p:nvSpPr>
        <p:spPr>
          <a:xfrm>
            <a:off x="13241867" y="7077395"/>
            <a:ext cx="345440" cy="41380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511">
                <a:solidFill>
                  <a:srgbClr val="828383"/>
                </a:solidFill>
                <a:latin typeface="Arial"/>
                <a:ea typeface="Arial"/>
                <a:cs typeface="Arial"/>
                <a:sym typeface="Arial"/>
              </a:defRPr>
            </a:lvl1pPr>
            <a:lvl2pPr indent="0" lvl="1" marL="0" marR="0" rtl="0" algn="r">
              <a:spcBef>
                <a:spcPts val="0"/>
              </a:spcBef>
              <a:buNone/>
              <a:defRPr b="0" i="0" sz="1511">
                <a:solidFill>
                  <a:srgbClr val="828383"/>
                </a:solidFill>
                <a:latin typeface="Arial"/>
                <a:ea typeface="Arial"/>
                <a:cs typeface="Arial"/>
                <a:sym typeface="Arial"/>
              </a:defRPr>
            </a:lvl2pPr>
            <a:lvl3pPr indent="0" lvl="2" marL="0" marR="0" rtl="0" algn="r">
              <a:spcBef>
                <a:spcPts val="0"/>
              </a:spcBef>
              <a:buNone/>
              <a:defRPr b="0" i="0" sz="1511">
                <a:solidFill>
                  <a:srgbClr val="828383"/>
                </a:solidFill>
                <a:latin typeface="Arial"/>
                <a:ea typeface="Arial"/>
                <a:cs typeface="Arial"/>
                <a:sym typeface="Arial"/>
              </a:defRPr>
            </a:lvl3pPr>
            <a:lvl4pPr indent="0" lvl="3" marL="0" marR="0" rtl="0" algn="r">
              <a:spcBef>
                <a:spcPts val="0"/>
              </a:spcBef>
              <a:buNone/>
              <a:defRPr b="0" i="0" sz="1511">
                <a:solidFill>
                  <a:srgbClr val="828383"/>
                </a:solidFill>
                <a:latin typeface="Arial"/>
                <a:ea typeface="Arial"/>
                <a:cs typeface="Arial"/>
                <a:sym typeface="Arial"/>
              </a:defRPr>
            </a:lvl4pPr>
            <a:lvl5pPr indent="0" lvl="4" marL="0" marR="0" rtl="0" algn="r">
              <a:spcBef>
                <a:spcPts val="0"/>
              </a:spcBef>
              <a:buNone/>
              <a:defRPr b="0" i="0" sz="1511">
                <a:solidFill>
                  <a:srgbClr val="828383"/>
                </a:solidFill>
                <a:latin typeface="Arial"/>
                <a:ea typeface="Arial"/>
                <a:cs typeface="Arial"/>
                <a:sym typeface="Arial"/>
              </a:defRPr>
            </a:lvl5pPr>
            <a:lvl6pPr indent="0" lvl="5" marL="0" marR="0" rtl="0" algn="r">
              <a:spcBef>
                <a:spcPts val="0"/>
              </a:spcBef>
              <a:buNone/>
              <a:defRPr b="0" i="0" sz="1511">
                <a:solidFill>
                  <a:srgbClr val="828383"/>
                </a:solidFill>
                <a:latin typeface="Arial"/>
                <a:ea typeface="Arial"/>
                <a:cs typeface="Arial"/>
                <a:sym typeface="Arial"/>
              </a:defRPr>
            </a:lvl6pPr>
            <a:lvl7pPr indent="0" lvl="6" marL="0" marR="0" rtl="0" algn="r">
              <a:spcBef>
                <a:spcPts val="0"/>
              </a:spcBef>
              <a:buNone/>
              <a:defRPr b="0" i="0" sz="1511">
                <a:solidFill>
                  <a:srgbClr val="828383"/>
                </a:solidFill>
                <a:latin typeface="Arial"/>
                <a:ea typeface="Arial"/>
                <a:cs typeface="Arial"/>
                <a:sym typeface="Arial"/>
              </a:defRPr>
            </a:lvl7pPr>
            <a:lvl8pPr indent="0" lvl="7" marL="0" marR="0" rtl="0" algn="r">
              <a:spcBef>
                <a:spcPts val="0"/>
              </a:spcBef>
              <a:buNone/>
              <a:defRPr b="0" i="0" sz="1511">
                <a:solidFill>
                  <a:srgbClr val="828383"/>
                </a:solidFill>
                <a:latin typeface="Arial"/>
                <a:ea typeface="Arial"/>
                <a:cs typeface="Arial"/>
                <a:sym typeface="Arial"/>
              </a:defRPr>
            </a:lvl8pPr>
            <a:lvl9pPr indent="0" lvl="8" marL="0" marR="0" rtl="0" algn="r">
              <a:spcBef>
                <a:spcPts val="0"/>
              </a:spcBef>
              <a:buNone/>
              <a:defRPr b="0" i="0" sz="1511">
                <a:solidFill>
                  <a:srgbClr val="8283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50"/>
          <p:cNvSpPr txBox="1"/>
          <p:nvPr>
            <p:ph idx="11" type="ftr"/>
          </p:nvPr>
        </p:nvSpPr>
        <p:spPr>
          <a:xfrm>
            <a:off x="4836160" y="7052579"/>
            <a:ext cx="8290560" cy="41380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7" name="Google Shape;107;p50"/>
          <p:cNvSpPr txBox="1"/>
          <p:nvPr>
            <p:ph idx="1" type="body"/>
          </p:nvPr>
        </p:nvSpPr>
        <p:spPr>
          <a:xfrm>
            <a:off x="1381759" y="504647"/>
            <a:ext cx="11740990" cy="1539206"/>
          </a:xfrm>
          <a:prstGeom prst="rect">
            <a:avLst/>
          </a:prstGeom>
          <a:noFill/>
          <a:ln>
            <a:noFill/>
          </a:ln>
        </p:spPr>
        <p:txBody>
          <a:bodyPr anchorCtr="0" anchor="t" bIns="0" lIns="0" spcFirstLastPara="1" rIns="0" wrap="square" tIns="0">
            <a:noAutofit/>
          </a:bodyPr>
          <a:lstStyle>
            <a:lvl1pPr indent="-574040" lvl="0" marL="457200" marR="0" rtl="0" algn="l">
              <a:lnSpc>
                <a:spcPct val="100000"/>
              </a:lnSpc>
              <a:spcBef>
                <a:spcPts val="1133"/>
              </a:spcBef>
              <a:spcAft>
                <a:spcPts val="0"/>
              </a:spcAft>
              <a:buClr>
                <a:schemeClr val="dk1"/>
              </a:buClr>
              <a:buSzPts val="5440"/>
              <a:buFont typeface="Arial"/>
              <a:buChar char="•"/>
              <a:defRPr b="1" i="0" sz="544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108" name="Google Shape;108;p50"/>
          <p:cNvSpPr txBox="1"/>
          <p:nvPr>
            <p:ph idx="2" type="body"/>
          </p:nvPr>
        </p:nvSpPr>
        <p:spPr>
          <a:xfrm>
            <a:off x="1381760" y="3425613"/>
            <a:ext cx="11744960" cy="2533227"/>
          </a:xfrm>
          <a:prstGeom prst="rect">
            <a:avLst/>
          </a:prstGeom>
          <a:noFill/>
          <a:ln>
            <a:noFill/>
          </a:ln>
        </p:spPr>
        <p:txBody>
          <a:bodyPr anchorCtr="0" anchor="t" bIns="0" lIns="0" spcFirstLastPara="1" rIns="0" wrap="square" tIns="0">
            <a:noAutofit/>
          </a:bodyPr>
          <a:lstStyle>
            <a:lvl1pPr indent="-401320" lvl="0" marL="457200" marR="0" rtl="0" algn="ctr">
              <a:lnSpc>
                <a:spcPct val="90000"/>
              </a:lnSpc>
              <a:spcBef>
                <a:spcPts val="1360"/>
              </a:spcBef>
              <a:spcAft>
                <a:spcPts val="0"/>
              </a:spcAft>
              <a:buClr>
                <a:srgbClr val="A71E23"/>
              </a:buClr>
              <a:buSzPts val="2720"/>
              <a:buFont typeface="Arial"/>
              <a:buChar char="•"/>
              <a:defRPr b="0" i="0" sz="2720" u="none" cap="none" strike="noStrike">
                <a:solidFill>
                  <a:srgbClr val="A71E23"/>
                </a:solidFill>
                <a:latin typeface="Arial"/>
                <a:ea typeface="Arial"/>
                <a:cs typeface="Arial"/>
                <a:sym typeface="Arial"/>
              </a:defRPr>
            </a:lvl1pPr>
            <a:lvl2pPr indent="-401319" lvl="1" marL="914400" marR="0" rtl="0" algn="l">
              <a:lnSpc>
                <a:spcPct val="90000"/>
              </a:lnSpc>
              <a:spcBef>
                <a:spcPts val="1360"/>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228600" lvl="2" marL="1371600" marR="0" rtl="0" algn="l">
              <a:lnSpc>
                <a:spcPct val="90000"/>
              </a:lnSpc>
              <a:spcBef>
                <a:spcPts val="453"/>
              </a:spcBef>
              <a:spcAft>
                <a:spcPts val="0"/>
              </a:spcAft>
              <a:buClr>
                <a:schemeClr val="dk1"/>
              </a:buClr>
              <a:buSzPts val="2720"/>
              <a:buFont typeface="Arial"/>
              <a:buNone/>
              <a:defRPr b="0" i="0" sz="2720" u="none" cap="none" strike="noStrike">
                <a:solidFill>
                  <a:schemeClr val="dk1"/>
                </a:solidFill>
                <a:latin typeface="Arial"/>
                <a:ea typeface="Arial"/>
                <a:cs typeface="Arial"/>
                <a:sym typeface="Arial"/>
              </a:defRPr>
            </a:lvl3pPr>
            <a:lvl4pPr indent="-228600" lvl="3" marL="1828800" marR="0" rtl="0" algn="l">
              <a:lnSpc>
                <a:spcPct val="90000"/>
              </a:lnSpc>
              <a:spcBef>
                <a:spcPts val="1360"/>
              </a:spcBef>
              <a:spcAft>
                <a:spcPts val="0"/>
              </a:spcAft>
              <a:buClr>
                <a:schemeClr val="dk1"/>
              </a:buClr>
              <a:buSzPts val="2720"/>
              <a:buFont typeface="Arial"/>
              <a:buNone/>
              <a:defRPr b="0" i="0" sz="2720" u="none" cap="none" strike="noStrike">
                <a:solidFill>
                  <a:schemeClr val="dk1"/>
                </a:solidFill>
                <a:latin typeface="Arial"/>
                <a:ea typeface="Arial"/>
                <a:cs typeface="Arial"/>
                <a:sym typeface="Arial"/>
              </a:defRPr>
            </a:lvl4pPr>
            <a:lvl5pPr indent="-228600" lvl="4" marL="2286000" marR="0" rtl="0" algn="l">
              <a:lnSpc>
                <a:spcPct val="90000"/>
              </a:lnSpc>
              <a:spcBef>
                <a:spcPts val="453"/>
              </a:spcBef>
              <a:spcAft>
                <a:spcPts val="0"/>
              </a:spcAft>
              <a:buClr>
                <a:schemeClr val="dk1"/>
              </a:buClr>
              <a:buSzPts val="2720"/>
              <a:buFont typeface="Arial"/>
              <a:buNone/>
              <a:defRPr b="0" i="0" sz="272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109" name="Google Shape;109;p50"/>
          <p:cNvSpPr txBox="1"/>
          <p:nvPr>
            <p:ph idx="3" type="body"/>
          </p:nvPr>
        </p:nvSpPr>
        <p:spPr>
          <a:xfrm>
            <a:off x="14170294" y="2158320"/>
            <a:ext cx="3564749" cy="180494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110" name="Google Shape;110;p50"/>
          <p:cNvSpPr txBox="1"/>
          <p:nvPr>
            <p:ph idx="4" type="body"/>
          </p:nvPr>
        </p:nvSpPr>
        <p:spPr>
          <a:xfrm>
            <a:off x="14170294" y="4058240"/>
            <a:ext cx="3564749" cy="262693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p:cSld name="1_cover">
    <p:spTree>
      <p:nvGrpSpPr>
        <p:cNvPr id="18" name="Shape 18"/>
        <p:cNvGrpSpPr/>
        <p:nvPr/>
      </p:nvGrpSpPr>
      <p:grpSpPr>
        <a:xfrm>
          <a:off x="0" y="0"/>
          <a:ext cx="0" cy="0"/>
          <a:chOff x="0" y="0"/>
          <a:chExt cx="0" cy="0"/>
        </a:xfrm>
      </p:grpSpPr>
      <p:sp>
        <p:nvSpPr>
          <p:cNvPr id="19" name="Google Shape;19;p41"/>
          <p:cNvSpPr/>
          <p:nvPr/>
        </p:nvSpPr>
        <p:spPr>
          <a:xfrm>
            <a:off x="2673577" y="0"/>
            <a:ext cx="8429852" cy="20192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pic>
        <p:nvPicPr>
          <p:cNvPr id="20" name="Google Shape;20;p41"/>
          <p:cNvPicPr preferRelativeResize="0"/>
          <p:nvPr/>
        </p:nvPicPr>
        <p:blipFill rotWithShape="1">
          <a:blip r:embed="rId2">
            <a:alphaModFix/>
          </a:blip>
          <a:srcRect b="0" l="0" r="0" t="0"/>
          <a:stretch/>
        </p:blipFill>
        <p:spPr>
          <a:xfrm>
            <a:off x="0" y="338756"/>
            <a:ext cx="570799" cy="1141599"/>
          </a:xfrm>
          <a:prstGeom prst="rect">
            <a:avLst/>
          </a:prstGeom>
          <a:noFill/>
          <a:ln>
            <a:noFill/>
          </a:ln>
        </p:spPr>
      </p:pic>
      <p:sp>
        <p:nvSpPr>
          <p:cNvPr id="21" name="Google Shape;21;p41"/>
          <p:cNvSpPr txBox="1"/>
          <p:nvPr/>
        </p:nvSpPr>
        <p:spPr>
          <a:xfrm>
            <a:off x="13255020" y="248481"/>
            <a:ext cx="469390" cy="280900"/>
          </a:xfrm>
          <a:prstGeom prst="rect">
            <a:avLst/>
          </a:prstGeom>
          <a:noFill/>
          <a:ln>
            <a:noFill/>
          </a:ln>
        </p:spPr>
        <p:txBody>
          <a:bodyPr anchorCtr="1" anchor="t" bIns="0" lIns="0" spcFirstLastPara="1" rIns="0" wrap="square" tIns="0">
            <a:noAutofit/>
          </a:bodyPr>
          <a:lstStyle/>
          <a:p>
            <a:pPr indent="0" lvl="0" marL="0" marR="0" rtl="0" algn="l">
              <a:lnSpc>
                <a:spcPct val="100000"/>
              </a:lnSpc>
              <a:spcBef>
                <a:spcPts val="0"/>
              </a:spcBef>
              <a:spcAft>
                <a:spcPts val="0"/>
              </a:spcAft>
              <a:buClr>
                <a:srgbClr val="757070"/>
              </a:buClr>
              <a:buSzPts val="1247"/>
              <a:buFont typeface="Arial"/>
              <a:buNone/>
            </a:pPr>
            <a:fld id="{00000000-1234-1234-1234-123412341234}" type="slidenum">
              <a:rPr b="0" i="0" lang="en-US" sz="1247" u="none" cap="none" strike="noStrike">
                <a:solidFill>
                  <a:srgbClr val="757070"/>
                </a:solidFill>
                <a:latin typeface="Arial"/>
                <a:ea typeface="Arial"/>
                <a:cs typeface="Arial"/>
                <a:sym typeface="Arial"/>
              </a:rPr>
              <a:t>‹#›</a:t>
            </a:fld>
            <a:endParaRPr b="0" i="0" sz="1247" u="none" cap="none" strike="noStrike">
              <a:solidFill>
                <a:srgbClr val="757070"/>
              </a:solidFill>
              <a:latin typeface="Arial"/>
              <a:ea typeface="Arial"/>
              <a:cs typeface="Arial"/>
              <a:sym typeface="Arial"/>
            </a:endParaRPr>
          </a:p>
        </p:txBody>
      </p:sp>
      <p:sp>
        <p:nvSpPr>
          <p:cNvPr id="22" name="Google Shape;22;p41"/>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133"/>
              </a:spcBef>
              <a:spcAft>
                <a:spcPts val="0"/>
              </a:spcAft>
              <a:buClr>
                <a:srgbClr val="0B4A5D"/>
              </a:buClr>
              <a:buSzPts val="4000"/>
              <a:buFont typeface="Arial"/>
              <a:buNone/>
              <a:defRPr b="1" i="0" sz="4000" u="none" cap="none" strike="noStrike">
                <a:solidFill>
                  <a:srgbClr val="0B4A5D"/>
                </a:solidFill>
                <a:latin typeface="Source Serif Pro"/>
                <a:ea typeface="Source Serif Pro"/>
                <a:cs typeface="Source Serif Pro"/>
                <a:sym typeface="Source Serif Pro"/>
              </a:defRPr>
            </a:lvl1pPr>
            <a:lvl2pPr indent="-228600" lvl="1" marL="914400" marR="0" rtl="0" algn="l">
              <a:lnSpc>
                <a:spcPct val="90000"/>
              </a:lnSpc>
              <a:spcBef>
                <a:spcPts val="567"/>
              </a:spcBef>
              <a:spcAft>
                <a:spcPts val="0"/>
              </a:spcAft>
              <a:buClr>
                <a:schemeClr val="dk1"/>
              </a:buClr>
              <a:buSzPts val="4080"/>
              <a:buFont typeface="Arial"/>
              <a:buNone/>
              <a:defRPr b="1" i="0" sz="4080" u="none" cap="none" strike="noStrike">
                <a:solidFill>
                  <a:schemeClr val="dk1"/>
                </a:solidFill>
                <a:latin typeface="Source Serif Pro"/>
                <a:ea typeface="Source Serif Pro"/>
                <a:cs typeface="Source Serif Pro"/>
                <a:sym typeface="Source Serif Pro"/>
              </a:defRPr>
            </a:lvl2pPr>
            <a:lvl3pPr indent="-228600" lvl="2" marL="1371600" marR="0" rtl="0" algn="l">
              <a:lnSpc>
                <a:spcPct val="90000"/>
              </a:lnSpc>
              <a:spcBef>
                <a:spcPts val="567"/>
              </a:spcBef>
              <a:spcAft>
                <a:spcPts val="0"/>
              </a:spcAft>
              <a:buClr>
                <a:schemeClr val="dk1"/>
              </a:buClr>
              <a:buSzPts val="4080"/>
              <a:buFont typeface="Arial"/>
              <a:buNone/>
              <a:defRPr b="1" i="0" sz="4080" u="none" cap="none" strike="noStrike">
                <a:solidFill>
                  <a:schemeClr val="dk1"/>
                </a:solidFill>
                <a:latin typeface="Source Serif Pro"/>
                <a:ea typeface="Source Serif Pro"/>
                <a:cs typeface="Source Serif Pro"/>
                <a:sym typeface="Source Serif Pro"/>
              </a:defRPr>
            </a:lvl3pPr>
            <a:lvl4pPr indent="-228600" lvl="3" marL="1828800" marR="0" rtl="0" algn="l">
              <a:lnSpc>
                <a:spcPct val="90000"/>
              </a:lnSpc>
              <a:spcBef>
                <a:spcPts val="567"/>
              </a:spcBef>
              <a:spcAft>
                <a:spcPts val="0"/>
              </a:spcAft>
              <a:buClr>
                <a:schemeClr val="dk1"/>
              </a:buClr>
              <a:buSzPts val="4080"/>
              <a:buFont typeface="Arial"/>
              <a:buNone/>
              <a:defRPr b="1" i="0" sz="4080" u="none" cap="none" strike="noStrike">
                <a:solidFill>
                  <a:schemeClr val="dk1"/>
                </a:solidFill>
                <a:latin typeface="Source Serif Pro"/>
                <a:ea typeface="Source Serif Pro"/>
                <a:cs typeface="Source Serif Pro"/>
                <a:sym typeface="Source Serif Pro"/>
              </a:defRPr>
            </a:lvl4pPr>
            <a:lvl5pPr indent="-228600" lvl="4" marL="2286000" marR="0" rtl="0" algn="l">
              <a:lnSpc>
                <a:spcPct val="90000"/>
              </a:lnSpc>
              <a:spcBef>
                <a:spcPts val="567"/>
              </a:spcBef>
              <a:spcAft>
                <a:spcPts val="0"/>
              </a:spcAft>
              <a:buClr>
                <a:schemeClr val="dk1"/>
              </a:buClr>
              <a:buSzPts val="4080"/>
              <a:buFont typeface="Arial"/>
              <a:buNone/>
              <a:defRPr b="1" i="0" sz="4080" u="none" cap="none" strike="noStrike">
                <a:solidFill>
                  <a:schemeClr val="dk1"/>
                </a:solidFill>
                <a:latin typeface="Source Serif Pro"/>
                <a:ea typeface="Source Serif Pro"/>
                <a:cs typeface="Source Serif Pro"/>
                <a:sym typeface="Source Serif Pro"/>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23" name="Google Shape;23;p41"/>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04A299"/>
              </a:buClr>
              <a:buSzPts val="2400"/>
              <a:buFont typeface="Arial"/>
              <a:buNone/>
              <a:defRPr b="1" i="0" sz="2400" u="none" cap="none" strike="noStrike">
                <a:solidFill>
                  <a:srgbClr val="04A299"/>
                </a:solidFill>
                <a:latin typeface="Arial"/>
                <a:ea typeface="Arial"/>
                <a:cs typeface="Arial"/>
                <a:sym typeface="Arial"/>
              </a:defRPr>
            </a:lvl1pPr>
            <a:lvl2pPr indent="-228600" lvl="1" marL="914400" marR="0" rtl="0" algn="l">
              <a:lnSpc>
                <a:spcPct val="90000"/>
              </a:lnSpc>
              <a:spcBef>
                <a:spcPts val="567"/>
              </a:spcBef>
              <a:spcAft>
                <a:spcPts val="0"/>
              </a:spcAft>
              <a:buClr>
                <a:srgbClr val="04A299"/>
              </a:buClr>
              <a:buSzPts val="2720"/>
              <a:buFont typeface="Arial"/>
              <a:buNone/>
              <a:defRPr b="1" i="0" sz="2720" u="none" cap="none" strike="noStrike">
                <a:solidFill>
                  <a:srgbClr val="04A299"/>
                </a:solidFill>
                <a:latin typeface="Arial"/>
                <a:ea typeface="Arial"/>
                <a:cs typeface="Arial"/>
                <a:sym typeface="Arial"/>
              </a:defRPr>
            </a:lvl2pPr>
            <a:lvl3pPr indent="-228600" lvl="2" marL="1371600" marR="0" rtl="0" algn="l">
              <a:lnSpc>
                <a:spcPct val="90000"/>
              </a:lnSpc>
              <a:spcBef>
                <a:spcPts val="567"/>
              </a:spcBef>
              <a:spcAft>
                <a:spcPts val="0"/>
              </a:spcAft>
              <a:buClr>
                <a:srgbClr val="04A299"/>
              </a:buClr>
              <a:buSzPts val="2720"/>
              <a:buFont typeface="Arial"/>
              <a:buNone/>
              <a:defRPr b="1" i="0" sz="2720" u="none" cap="none" strike="noStrike">
                <a:solidFill>
                  <a:srgbClr val="04A299"/>
                </a:solidFill>
                <a:latin typeface="Arial"/>
                <a:ea typeface="Arial"/>
                <a:cs typeface="Arial"/>
                <a:sym typeface="Arial"/>
              </a:defRPr>
            </a:lvl3pPr>
            <a:lvl4pPr indent="-228600" lvl="3" marL="1828800" marR="0" rtl="0" algn="l">
              <a:lnSpc>
                <a:spcPct val="90000"/>
              </a:lnSpc>
              <a:spcBef>
                <a:spcPts val="567"/>
              </a:spcBef>
              <a:spcAft>
                <a:spcPts val="0"/>
              </a:spcAft>
              <a:buClr>
                <a:srgbClr val="04A299"/>
              </a:buClr>
              <a:buSzPts val="2720"/>
              <a:buFont typeface="Arial"/>
              <a:buNone/>
              <a:defRPr b="1" i="0" sz="2720" u="none" cap="none" strike="noStrike">
                <a:solidFill>
                  <a:srgbClr val="04A299"/>
                </a:solidFill>
                <a:latin typeface="Arial"/>
                <a:ea typeface="Arial"/>
                <a:cs typeface="Arial"/>
                <a:sym typeface="Arial"/>
              </a:defRPr>
            </a:lvl4pPr>
            <a:lvl5pPr indent="-228600" lvl="4" marL="2286000" marR="0" rtl="0" algn="l">
              <a:lnSpc>
                <a:spcPct val="90000"/>
              </a:lnSpc>
              <a:spcBef>
                <a:spcPts val="567"/>
              </a:spcBef>
              <a:spcAft>
                <a:spcPts val="0"/>
              </a:spcAft>
              <a:buClr>
                <a:srgbClr val="04A299"/>
              </a:buClr>
              <a:buSzPts val="2720"/>
              <a:buFont typeface="Arial"/>
              <a:buNone/>
              <a:defRPr b="1" i="0" sz="2720" u="none" cap="none" strike="noStrike">
                <a:solidFill>
                  <a:srgbClr val="04A299"/>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24" name="Google Shape;24;p41"/>
          <p:cNvSpPr txBox="1"/>
          <p:nvPr>
            <p:ph idx="3" type="body"/>
          </p:nvPr>
        </p:nvSpPr>
        <p:spPr>
          <a:xfrm>
            <a:off x="1352552" y="2867385"/>
            <a:ext cx="9142576" cy="41848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33"/>
              </a:spcBef>
              <a:spcAft>
                <a:spcPts val="0"/>
              </a:spcAft>
              <a:buClr>
                <a:schemeClr val="dk1"/>
              </a:buClr>
              <a:buSzPts val="2040"/>
              <a:buFont typeface="Arial"/>
              <a:buNone/>
              <a:defRPr b="0" i="0" sz="2040" u="none" cap="none" strike="noStrike">
                <a:solidFill>
                  <a:schemeClr val="dk1"/>
                </a:solidFill>
                <a:latin typeface="Arial"/>
                <a:ea typeface="Arial"/>
                <a:cs typeface="Arial"/>
                <a:sym typeface="Arial"/>
              </a:defRPr>
            </a:lvl1pPr>
            <a:lvl2pPr indent="-358140" lvl="1" marL="914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2pPr>
            <a:lvl3pPr indent="-343725" lvl="2" marL="1371600" marR="0" rtl="0" algn="l">
              <a:lnSpc>
                <a:spcPct val="90000"/>
              </a:lnSpc>
              <a:spcBef>
                <a:spcPts val="567"/>
              </a:spcBef>
              <a:spcAft>
                <a:spcPts val="0"/>
              </a:spcAft>
              <a:buClr>
                <a:schemeClr val="dk1"/>
              </a:buClr>
              <a:buSzPts val="1813"/>
              <a:buFont typeface="Arial"/>
              <a:buChar char="•"/>
              <a:defRPr b="0" i="0" sz="1812" u="none" cap="none" strike="noStrike">
                <a:solidFill>
                  <a:schemeClr val="dk1"/>
                </a:solidFill>
                <a:latin typeface="Arial"/>
                <a:ea typeface="Arial"/>
                <a:cs typeface="Arial"/>
                <a:sym typeface="Arial"/>
              </a:defRPr>
            </a:lvl3pPr>
            <a:lvl4pPr indent="-329374" lvl="3" marL="1828800" marR="0" rtl="0" algn="l">
              <a:lnSpc>
                <a:spcPct val="90000"/>
              </a:lnSpc>
              <a:spcBef>
                <a:spcPts val="567"/>
              </a:spcBef>
              <a:spcAft>
                <a:spcPts val="0"/>
              </a:spcAft>
              <a:buClr>
                <a:schemeClr val="dk1"/>
              </a:buClr>
              <a:buSzPts val="1587"/>
              <a:buFont typeface="Arial"/>
              <a:buChar char="•"/>
              <a:defRPr b="0" i="0" sz="1587" u="none" cap="none" strike="noStrike">
                <a:solidFill>
                  <a:schemeClr val="dk1"/>
                </a:solidFill>
                <a:latin typeface="Arial"/>
                <a:ea typeface="Arial"/>
                <a:cs typeface="Arial"/>
                <a:sym typeface="Arial"/>
              </a:defRPr>
            </a:lvl4pPr>
            <a:lvl5pPr indent="-314960" lvl="4" marL="2286000" marR="0" rtl="0" algn="l">
              <a:lnSpc>
                <a:spcPct val="90000"/>
              </a:lnSpc>
              <a:spcBef>
                <a:spcPts val="567"/>
              </a:spcBef>
              <a:spcAft>
                <a:spcPts val="0"/>
              </a:spcAft>
              <a:buClr>
                <a:schemeClr val="dk1"/>
              </a:buClr>
              <a:buSzPts val="1360"/>
              <a:buFont typeface="Arial"/>
              <a:buChar char="•"/>
              <a:defRPr b="0" i="0" sz="136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pic>
        <p:nvPicPr>
          <p:cNvPr id="25" name="Google Shape;25;p41"/>
          <p:cNvPicPr preferRelativeResize="0"/>
          <p:nvPr/>
        </p:nvPicPr>
        <p:blipFill rotWithShape="1">
          <a:blip r:embed="rId3">
            <a:alphaModFix/>
          </a:blip>
          <a:srcRect b="0" l="0" r="0" t="0"/>
          <a:stretch/>
        </p:blipFill>
        <p:spPr>
          <a:xfrm>
            <a:off x="11266510" y="254804"/>
            <a:ext cx="1795063" cy="2136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p:cSld name="1 Column Text">
    <p:spTree>
      <p:nvGrpSpPr>
        <p:cNvPr id="26" name="Shape 26"/>
        <p:cNvGrpSpPr/>
        <p:nvPr/>
      </p:nvGrpSpPr>
      <p:grpSpPr>
        <a:xfrm>
          <a:off x="0" y="0"/>
          <a:ext cx="0" cy="0"/>
          <a:chOff x="0" y="0"/>
          <a:chExt cx="0" cy="0"/>
        </a:xfrm>
      </p:grpSpPr>
      <p:pic>
        <p:nvPicPr>
          <p:cNvPr id="27" name="Google Shape;27;p42"/>
          <p:cNvPicPr preferRelativeResize="0"/>
          <p:nvPr/>
        </p:nvPicPr>
        <p:blipFill rotWithShape="1">
          <a:blip r:embed="rId2">
            <a:alphaModFix/>
          </a:blip>
          <a:srcRect b="0" l="0" r="0" t="0"/>
          <a:stretch/>
        </p:blipFill>
        <p:spPr>
          <a:xfrm>
            <a:off x="0" y="338756"/>
            <a:ext cx="570799" cy="1141599"/>
          </a:xfrm>
          <a:prstGeom prst="rect">
            <a:avLst/>
          </a:prstGeom>
          <a:noFill/>
          <a:ln>
            <a:noFill/>
          </a:ln>
        </p:spPr>
      </p:pic>
      <p:sp>
        <p:nvSpPr>
          <p:cNvPr id="28" name="Google Shape;28;p42"/>
          <p:cNvSpPr txBox="1"/>
          <p:nvPr/>
        </p:nvSpPr>
        <p:spPr>
          <a:xfrm>
            <a:off x="13255020" y="248481"/>
            <a:ext cx="469390" cy="280900"/>
          </a:xfrm>
          <a:prstGeom prst="rect">
            <a:avLst/>
          </a:prstGeom>
          <a:noFill/>
          <a:ln>
            <a:noFill/>
          </a:ln>
        </p:spPr>
        <p:txBody>
          <a:bodyPr anchorCtr="1" anchor="t" bIns="0" lIns="0" spcFirstLastPara="1" rIns="0" wrap="square" tIns="0">
            <a:noAutofit/>
          </a:bodyPr>
          <a:lstStyle/>
          <a:p>
            <a:pPr indent="0" lvl="0" marL="0" marR="0" rtl="0" algn="l">
              <a:lnSpc>
                <a:spcPct val="100000"/>
              </a:lnSpc>
              <a:spcBef>
                <a:spcPts val="0"/>
              </a:spcBef>
              <a:spcAft>
                <a:spcPts val="0"/>
              </a:spcAft>
              <a:buClr>
                <a:srgbClr val="757070"/>
              </a:buClr>
              <a:buSzPts val="1247"/>
              <a:buFont typeface="Arial"/>
              <a:buNone/>
            </a:pPr>
            <a:fld id="{00000000-1234-1234-1234-123412341234}" type="slidenum">
              <a:rPr b="0" i="0" lang="en-US" sz="1247" u="none" cap="none" strike="noStrike">
                <a:solidFill>
                  <a:srgbClr val="757070"/>
                </a:solidFill>
                <a:latin typeface="Arial"/>
                <a:ea typeface="Arial"/>
                <a:cs typeface="Arial"/>
                <a:sym typeface="Arial"/>
              </a:rPr>
              <a:t>‹#›</a:t>
            </a:fld>
            <a:endParaRPr b="0" i="0" sz="1247" u="none" cap="none" strike="noStrike">
              <a:solidFill>
                <a:srgbClr val="757070"/>
              </a:solidFill>
              <a:latin typeface="Arial"/>
              <a:ea typeface="Arial"/>
              <a:cs typeface="Arial"/>
              <a:sym typeface="Arial"/>
            </a:endParaRPr>
          </a:p>
        </p:txBody>
      </p:sp>
      <p:cxnSp>
        <p:nvCxnSpPr>
          <p:cNvPr id="29" name="Google Shape;29;p42"/>
          <p:cNvCxnSpPr/>
          <p:nvPr/>
        </p:nvCxnSpPr>
        <p:spPr>
          <a:xfrm>
            <a:off x="13255020" y="4297"/>
            <a:ext cx="0" cy="463978"/>
          </a:xfrm>
          <a:prstGeom prst="straightConnector1">
            <a:avLst/>
          </a:prstGeom>
          <a:noFill/>
          <a:ln cap="flat" cmpd="sng" w="9525">
            <a:solidFill>
              <a:srgbClr val="04A299"/>
            </a:solidFill>
            <a:prstDash val="solid"/>
            <a:miter lim="800000"/>
            <a:headEnd len="sm" w="sm" type="none"/>
            <a:tailEnd len="sm" w="sm" type="none"/>
          </a:ln>
        </p:spPr>
      </p:cxnSp>
      <p:sp>
        <p:nvSpPr>
          <p:cNvPr id="30" name="Google Shape;30;p42"/>
          <p:cNvSpPr txBox="1"/>
          <p:nvPr>
            <p:ph idx="1" type="body"/>
          </p:nvPr>
        </p:nvSpPr>
        <p:spPr>
          <a:xfrm>
            <a:off x="1400537" y="338756"/>
            <a:ext cx="9094591" cy="114735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133"/>
              </a:spcBef>
              <a:spcAft>
                <a:spcPts val="0"/>
              </a:spcAft>
              <a:buClr>
                <a:srgbClr val="0B4A5D"/>
              </a:buClr>
              <a:buSzPts val="4000"/>
              <a:buFont typeface="Arial"/>
              <a:buNone/>
              <a:defRPr b="1" i="0" sz="4000" u="none" cap="none" strike="noStrike">
                <a:solidFill>
                  <a:srgbClr val="0B4A5D"/>
                </a:solidFill>
                <a:latin typeface="Source Serif Pro"/>
                <a:ea typeface="Source Serif Pro"/>
                <a:cs typeface="Source Serif Pro"/>
                <a:sym typeface="Source Serif Pro"/>
              </a:defRPr>
            </a:lvl1pPr>
            <a:lvl2pPr indent="-228600" lvl="1" marL="914400" marR="0" rtl="0" algn="l">
              <a:lnSpc>
                <a:spcPct val="90000"/>
              </a:lnSpc>
              <a:spcBef>
                <a:spcPts val="567"/>
              </a:spcBef>
              <a:spcAft>
                <a:spcPts val="0"/>
              </a:spcAft>
              <a:buClr>
                <a:schemeClr val="dk1"/>
              </a:buClr>
              <a:buSzPts val="4080"/>
              <a:buFont typeface="Arial"/>
              <a:buNone/>
              <a:defRPr b="1" i="0" sz="4080" u="none" cap="none" strike="noStrike">
                <a:solidFill>
                  <a:schemeClr val="dk1"/>
                </a:solidFill>
                <a:latin typeface="Source Serif Pro"/>
                <a:ea typeface="Source Serif Pro"/>
                <a:cs typeface="Source Serif Pro"/>
                <a:sym typeface="Source Serif Pro"/>
              </a:defRPr>
            </a:lvl2pPr>
            <a:lvl3pPr indent="-228600" lvl="2" marL="1371600" marR="0" rtl="0" algn="l">
              <a:lnSpc>
                <a:spcPct val="90000"/>
              </a:lnSpc>
              <a:spcBef>
                <a:spcPts val="567"/>
              </a:spcBef>
              <a:spcAft>
                <a:spcPts val="0"/>
              </a:spcAft>
              <a:buClr>
                <a:schemeClr val="dk1"/>
              </a:buClr>
              <a:buSzPts val="4080"/>
              <a:buFont typeface="Arial"/>
              <a:buNone/>
              <a:defRPr b="1" i="0" sz="4080" u="none" cap="none" strike="noStrike">
                <a:solidFill>
                  <a:schemeClr val="dk1"/>
                </a:solidFill>
                <a:latin typeface="Source Serif Pro"/>
                <a:ea typeface="Source Serif Pro"/>
                <a:cs typeface="Source Serif Pro"/>
                <a:sym typeface="Source Serif Pro"/>
              </a:defRPr>
            </a:lvl3pPr>
            <a:lvl4pPr indent="-228600" lvl="3" marL="1828800" marR="0" rtl="0" algn="l">
              <a:lnSpc>
                <a:spcPct val="90000"/>
              </a:lnSpc>
              <a:spcBef>
                <a:spcPts val="567"/>
              </a:spcBef>
              <a:spcAft>
                <a:spcPts val="0"/>
              </a:spcAft>
              <a:buClr>
                <a:schemeClr val="dk1"/>
              </a:buClr>
              <a:buSzPts val="4080"/>
              <a:buFont typeface="Arial"/>
              <a:buNone/>
              <a:defRPr b="1" i="0" sz="4080" u="none" cap="none" strike="noStrike">
                <a:solidFill>
                  <a:schemeClr val="dk1"/>
                </a:solidFill>
                <a:latin typeface="Source Serif Pro"/>
                <a:ea typeface="Source Serif Pro"/>
                <a:cs typeface="Source Serif Pro"/>
                <a:sym typeface="Source Serif Pro"/>
              </a:defRPr>
            </a:lvl4pPr>
            <a:lvl5pPr indent="-228600" lvl="4" marL="2286000" marR="0" rtl="0" algn="l">
              <a:lnSpc>
                <a:spcPct val="90000"/>
              </a:lnSpc>
              <a:spcBef>
                <a:spcPts val="567"/>
              </a:spcBef>
              <a:spcAft>
                <a:spcPts val="0"/>
              </a:spcAft>
              <a:buClr>
                <a:schemeClr val="dk1"/>
              </a:buClr>
              <a:buSzPts val="4080"/>
              <a:buFont typeface="Arial"/>
              <a:buNone/>
              <a:defRPr b="1" i="0" sz="4080" u="none" cap="none" strike="noStrike">
                <a:solidFill>
                  <a:schemeClr val="dk1"/>
                </a:solidFill>
                <a:latin typeface="Source Serif Pro"/>
                <a:ea typeface="Source Serif Pro"/>
                <a:cs typeface="Source Serif Pro"/>
                <a:sym typeface="Source Serif Pro"/>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31" name="Google Shape;31;p42"/>
          <p:cNvSpPr txBox="1"/>
          <p:nvPr>
            <p:ph idx="2" type="body"/>
          </p:nvPr>
        </p:nvSpPr>
        <p:spPr>
          <a:xfrm>
            <a:off x="5357621" y="2033517"/>
            <a:ext cx="6696393" cy="58427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04A299"/>
              </a:buClr>
              <a:buSzPts val="2400"/>
              <a:buFont typeface="Arial"/>
              <a:buNone/>
              <a:defRPr b="1" i="0" sz="2400" u="none" cap="none" strike="noStrike">
                <a:solidFill>
                  <a:srgbClr val="04A299"/>
                </a:solidFill>
                <a:latin typeface="Arial"/>
                <a:ea typeface="Arial"/>
                <a:cs typeface="Arial"/>
                <a:sym typeface="Arial"/>
              </a:defRPr>
            </a:lvl1pPr>
            <a:lvl2pPr indent="-228600" lvl="1" marL="914400" marR="0" rtl="0" algn="l">
              <a:lnSpc>
                <a:spcPct val="90000"/>
              </a:lnSpc>
              <a:spcBef>
                <a:spcPts val="567"/>
              </a:spcBef>
              <a:spcAft>
                <a:spcPts val="0"/>
              </a:spcAft>
              <a:buClr>
                <a:srgbClr val="04A299"/>
              </a:buClr>
              <a:buSzPts val="2720"/>
              <a:buFont typeface="Arial"/>
              <a:buNone/>
              <a:defRPr b="1" i="0" sz="2720" u="none" cap="none" strike="noStrike">
                <a:solidFill>
                  <a:srgbClr val="04A299"/>
                </a:solidFill>
                <a:latin typeface="Arial"/>
                <a:ea typeface="Arial"/>
                <a:cs typeface="Arial"/>
                <a:sym typeface="Arial"/>
              </a:defRPr>
            </a:lvl2pPr>
            <a:lvl3pPr indent="-228600" lvl="2" marL="1371600" marR="0" rtl="0" algn="l">
              <a:lnSpc>
                <a:spcPct val="90000"/>
              </a:lnSpc>
              <a:spcBef>
                <a:spcPts val="567"/>
              </a:spcBef>
              <a:spcAft>
                <a:spcPts val="0"/>
              </a:spcAft>
              <a:buClr>
                <a:srgbClr val="04A299"/>
              </a:buClr>
              <a:buSzPts val="2720"/>
              <a:buFont typeface="Arial"/>
              <a:buNone/>
              <a:defRPr b="1" i="0" sz="2720" u="none" cap="none" strike="noStrike">
                <a:solidFill>
                  <a:srgbClr val="04A299"/>
                </a:solidFill>
                <a:latin typeface="Arial"/>
                <a:ea typeface="Arial"/>
                <a:cs typeface="Arial"/>
                <a:sym typeface="Arial"/>
              </a:defRPr>
            </a:lvl3pPr>
            <a:lvl4pPr indent="-228600" lvl="3" marL="1828800" marR="0" rtl="0" algn="l">
              <a:lnSpc>
                <a:spcPct val="90000"/>
              </a:lnSpc>
              <a:spcBef>
                <a:spcPts val="567"/>
              </a:spcBef>
              <a:spcAft>
                <a:spcPts val="0"/>
              </a:spcAft>
              <a:buClr>
                <a:srgbClr val="04A299"/>
              </a:buClr>
              <a:buSzPts val="2720"/>
              <a:buFont typeface="Arial"/>
              <a:buNone/>
              <a:defRPr b="1" i="0" sz="2720" u="none" cap="none" strike="noStrike">
                <a:solidFill>
                  <a:srgbClr val="04A299"/>
                </a:solidFill>
                <a:latin typeface="Arial"/>
                <a:ea typeface="Arial"/>
                <a:cs typeface="Arial"/>
                <a:sym typeface="Arial"/>
              </a:defRPr>
            </a:lvl4pPr>
            <a:lvl5pPr indent="-228600" lvl="4" marL="2286000" marR="0" rtl="0" algn="l">
              <a:lnSpc>
                <a:spcPct val="90000"/>
              </a:lnSpc>
              <a:spcBef>
                <a:spcPts val="567"/>
              </a:spcBef>
              <a:spcAft>
                <a:spcPts val="0"/>
              </a:spcAft>
              <a:buClr>
                <a:srgbClr val="04A299"/>
              </a:buClr>
              <a:buSzPts val="2720"/>
              <a:buFont typeface="Arial"/>
              <a:buNone/>
              <a:defRPr b="1" i="0" sz="2720" u="none" cap="none" strike="noStrike">
                <a:solidFill>
                  <a:srgbClr val="04A299"/>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32" name="Google Shape;32;p42"/>
          <p:cNvSpPr txBox="1"/>
          <p:nvPr>
            <p:ph idx="3" type="body"/>
          </p:nvPr>
        </p:nvSpPr>
        <p:spPr>
          <a:xfrm>
            <a:off x="5357623" y="3398293"/>
            <a:ext cx="6696393" cy="365395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33"/>
              </a:spcBef>
              <a:spcAft>
                <a:spcPts val="0"/>
              </a:spcAft>
              <a:buClr>
                <a:schemeClr val="dk1"/>
              </a:buClr>
              <a:buSzPts val="2040"/>
              <a:buFont typeface="Arial"/>
              <a:buNone/>
              <a:defRPr b="0" i="0" sz="2040" u="none" cap="none" strike="noStrike">
                <a:solidFill>
                  <a:schemeClr val="dk1"/>
                </a:solidFill>
                <a:latin typeface="Arial"/>
                <a:ea typeface="Arial"/>
                <a:cs typeface="Arial"/>
                <a:sym typeface="Arial"/>
              </a:defRPr>
            </a:lvl1pPr>
            <a:lvl2pPr indent="-358140" lvl="1" marL="914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2pPr>
            <a:lvl3pPr indent="-343725" lvl="2" marL="1371600" marR="0" rtl="0" algn="l">
              <a:lnSpc>
                <a:spcPct val="90000"/>
              </a:lnSpc>
              <a:spcBef>
                <a:spcPts val="567"/>
              </a:spcBef>
              <a:spcAft>
                <a:spcPts val="0"/>
              </a:spcAft>
              <a:buClr>
                <a:schemeClr val="dk1"/>
              </a:buClr>
              <a:buSzPts val="1813"/>
              <a:buFont typeface="Arial"/>
              <a:buChar char="•"/>
              <a:defRPr b="0" i="0" sz="1812" u="none" cap="none" strike="noStrike">
                <a:solidFill>
                  <a:schemeClr val="dk1"/>
                </a:solidFill>
                <a:latin typeface="Arial"/>
                <a:ea typeface="Arial"/>
                <a:cs typeface="Arial"/>
                <a:sym typeface="Arial"/>
              </a:defRPr>
            </a:lvl3pPr>
            <a:lvl4pPr indent="-329374" lvl="3" marL="1828800" marR="0" rtl="0" algn="l">
              <a:lnSpc>
                <a:spcPct val="90000"/>
              </a:lnSpc>
              <a:spcBef>
                <a:spcPts val="567"/>
              </a:spcBef>
              <a:spcAft>
                <a:spcPts val="0"/>
              </a:spcAft>
              <a:buClr>
                <a:schemeClr val="dk1"/>
              </a:buClr>
              <a:buSzPts val="1587"/>
              <a:buFont typeface="Arial"/>
              <a:buChar char="•"/>
              <a:defRPr b="0" i="0" sz="1587" u="none" cap="none" strike="noStrike">
                <a:solidFill>
                  <a:schemeClr val="dk1"/>
                </a:solidFill>
                <a:latin typeface="Arial"/>
                <a:ea typeface="Arial"/>
                <a:cs typeface="Arial"/>
                <a:sym typeface="Arial"/>
              </a:defRPr>
            </a:lvl4pPr>
            <a:lvl5pPr indent="-314960" lvl="4" marL="2286000" marR="0" rtl="0" algn="l">
              <a:lnSpc>
                <a:spcPct val="90000"/>
              </a:lnSpc>
              <a:spcBef>
                <a:spcPts val="567"/>
              </a:spcBef>
              <a:spcAft>
                <a:spcPts val="0"/>
              </a:spcAft>
              <a:buClr>
                <a:schemeClr val="dk1"/>
              </a:buClr>
              <a:buSzPts val="1360"/>
              <a:buFont typeface="Arial"/>
              <a:buChar char="•"/>
              <a:defRPr b="0" i="0" sz="136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pic>
        <p:nvPicPr>
          <p:cNvPr id="33" name="Google Shape;33;p42"/>
          <p:cNvPicPr preferRelativeResize="0"/>
          <p:nvPr/>
        </p:nvPicPr>
        <p:blipFill rotWithShape="1">
          <a:blip r:embed="rId3">
            <a:alphaModFix/>
          </a:blip>
          <a:srcRect b="0" l="0" r="0" t="0"/>
          <a:stretch/>
        </p:blipFill>
        <p:spPr>
          <a:xfrm>
            <a:off x="11266510" y="254804"/>
            <a:ext cx="1795063" cy="213662"/>
          </a:xfrm>
          <a:prstGeom prst="rect">
            <a:avLst/>
          </a:prstGeom>
          <a:noFill/>
          <a:ln>
            <a:noFill/>
          </a:ln>
        </p:spPr>
      </p:pic>
      <p:cxnSp>
        <p:nvCxnSpPr>
          <p:cNvPr id="34" name="Google Shape;34;p42"/>
          <p:cNvCxnSpPr/>
          <p:nvPr/>
        </p:nvCxnSpPr>
        <p:spPr>
          <a:xfrm>
            <a:off x="686347" y="3987493"/>
            <a:ext cx="3981187" cy="0"/>
          </a:xfrm>
          <a:prstGeom prst="straightConnector1">
            <a:avLst/>
          </a:prstGeom>
          <a:noFill/>
          <a:ln cap="flat" cmpd="sng" w="9525">
            <a:solidFill>
              <a:srgbClr val="04A199"/>
            </a:solidFill>
            <a:prstDash val="solid"/>
            <a:miter lim="8000"/>
            <a:headEnd len="sm" w="sm" type="none"/>
            <a:tailEnd len="sm" w="sm" type="none"/>
          </a:ln>
        </p:spPr>
      </p:cxnSp>
      <p:cxnSp>
        <p:nvCxnSpPr>
          <p:cNvPr id="35" name="Google Shape;35;p42"/>
          <p:cNvCxnSpPr/>
          <p:nvPr/>
        </p:nvCxnSpPr>
        <p:spPr>
          <a:xfrm rot="10800000">
            <a:off x="4667534" y="2033517"/>
            <a:ext cx="0" cy="5018730"/>
          </a:xfrm>
          <a:prstGeom prst="straightConnector1">
            <a:avLst/>
          </a:prstGeom>
          <a:noFill/>
          <a:ln cap="flat" cmpd="sng" w="9525">
            <a:solidFill>
              <a:srgbClr val="04A199"/>
            </a:solidFill>
            <a:prstDash val="solid"/>
            <a:miter lim="8000"/>
            <a:headEnd len="sm" w="sm" type="none"/>
            <a:tailEnd len="sm" w="sm" type="none"/>
          </a:ln>
        </p:spPr>
      </p:cxnSp>
      <p:sp>
        <p:nvSpPr>
          <p:cNvPr id="36" name="Google Shape;36;p42"/>
          <p:cNvSpPr/>
          <p:nvPr/>
        </p:nvSpPr>
        <p:spPr>
          <a:xfrm>
            <a:off x="1226231" y="2538762"/>
            <a:ext cx="2897462" cy="2897461"/>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
                                        </p:tgtEl>
                                        <p:attrNameLst>
                                          <p:attrName>style.visibility</p:attrName>
                                        </p:attrNameLst>
                                      </p:cBhvr>
                                      <p:to>
                                        <p:strVal val="visible"/>
                                      </p:to>
                                    </p:set>
                                    <p:animEffect filter="fade" transition="in">
                                      <p:cBhvr>
                                        <p:cTn dur="500"/>
                                        <p:tgtEl>
                                          <p:spTgt spid="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2">
  <p:cSld name="Transition Slide 2">
    <p:spTree>
      <p:nvGrpSpPr>
        <p:cNvPr id="37" name="Shape 37"/>
        <p:cNvGrpSpPr/>
        <p:nvPr/>
      </p:nvGrpSpPr>
      <p:grpSpPr>
        <a:xfrm>
          <a:off x="0" y="0"/>
          <a:ext cx="0" cy="0"/>
          <a:chOff x="0" y="0"/>
          <a:chExt cx="0" cy="0"/>
        </a:xfrm>
      </p:grpSpPr>
      <p:pic>
        <p:nvPicPr>
          <p:cNvPr descr="Icon&#10;&#10;Description automatically generated" id="38" name="Google Shape;38;p43"/>
          <p:cNvPicPr preferRelativeResize="0"/>
          <p:nvPr/>
        </p:nvPicPr>
        <p:blipFill rotWithShape="1">
          <a:blip r:embed="rId2">
            <a:alphaModFix/>
          </a:blip>
          <a:srcRect b="0" l="0" r="0" t="0"/>
          <a:stretch/>
        </p:blipFill>
        <p:spPr>
          <a:xfrm>
            <a:off x="0" y="-5436"/>
            <a:ext cx="13817600" cy="7777199"/>
          </a:xfrm>
          <a:prstGeom prst="rect">
            <a:avLst/>
          </a:prstGeom>
          <a:noFill/>
          <a:ln>
            <a:noFill/>
          </a:ln>
        </p:spPr>
      </p:pic>
      <p:sp>
        <p:nvSpPr>
          <p:cNvPr id="39" name="Google Shape;39;p43"/>
          <p:cNvSpPr txBox="1"/>
          <p:nvPr>
            <p:ph idx="1" type="subTitle"/>
          </p:nvPr>
        </p:nvSpPr>
        <p:spPr>
          <a:xfrm>
            <a:off x="606162" y="2320467"/>
            <a:ext cx="12271480" cy="66580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2C2C2C"/>
              </a:buClr>
              <a:buSzPts val="2800"/>
              <a:buFont typeface="Arial"/>
              <a:buNone/>
              <a:defRPr b="1" i="0" sz="2800" u="none" cap="none" strike="noStrike">
                <a:solidFill>
                  <a:srgbClr val="2C2C2C"/>
                </a:solidFill>
                <a:latin typeface="Arial"/>
                <a:ea typeface="Arial"/>
                <a:cs typeface="Arial"/>
                <a:sym typeface="Arial"/>
              </a:defRPr>
            </a:lvl1pPr>
            <a:lvl2pPr lvl="1" marR="0" rtl="0" algn="ctr">
              <a:lnSpc>
                <a:spcPct val="90000"/>
              </a:lnSpc>
              <a:spcBef>
                <a:spcPts val="567"/>
              </a:spcBef>
              <a:spcAft>
                <a:spcPts val="0"/>
              </a:spcAft>
              <a:buClr>
                <a:schemeClr val="dk1"/>
              </a:buClr>
              <a:buSzPts val="2267"/>
              <a:buFont typeface="Arial"/>
              <a:buNone/>
              <a:defRPr b="0" i="0" sz="2267" u="none" cap="none" strike="noStrike">
                <a:solidFill>
                  <a:schemeClr val="dk1"/>
                </a:solidFill>
                <a:latin typeface="Arial"/>
                <a:ea typeface="Arial"/>
                <a:cs typeface="Arial"/>
                <a:sym typeface="Arial"/>
              </a:defRPr>
            </a:lvl2pPr>
            <a:lvl3pPr lvl="2" marR="0" rtl="0" algn="ctr">
              <a:lnSpc>
                <a:spcPct val="90000"/>
              </a:lnSpc>
              <a:spcBef>
                <a:spcPts val="567"/>
              </a:spcBef>
              <a:spcAft>
                <a:spcPts val="0"/>
              </a:spcAft>
              <a:buClr>
                <a:schemeClr val="dk1"/>
              </a:buClr>
              <a:buSzPts val="2040"/>
              <a:buFont typeface="Arial"/>
              <a:buNone/>
              <a:defRPr b="0" i="0" sz="2040" u="none" cap="none" strike="noStrike">
                <a:solidFill>
                  <a:schemeClr val="dk1"/>
                </a:solidFill>
                <a:latin typeface="Arial"/>
                <a:ea typeface="Arial"/>
                <a:cs typeface="Arial"/>
                <a:sym typeface="Arial"/>
              </a:defRPr>
            </a:lvl3pPr>
            <a:lvl4pPr lvl="3"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4pPr>
            <a:lvl5pPr lvl="4"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5pPr>
            <a:lvl6pPr lvl="5"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6pPr>
            <a:lvl7pPr lvl="6"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7pPr>
            <a:lvl8pPr lvl="7"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8pPr>
            <a:lvl9pPr lvl="8"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9pPr>
          </a:lstStyle>
          <a:p/>
        </p:txBody>
      </p:sp>
      <p:sp>
        <p:nvSpPr>
          <p:cNvPr id="40" name="Google Shape;40;p43"/>
          <p:cNvSpPr txBox="1"/>
          <p:nvPr>
            <p:ph idx="2" type="body"/>
          </p:nvPr>
        </p:nvSpPr>
        <p:spPr>
          <a:xfrm>
            <a:off x="606320" y="1357355"/>
            <a:ext cx="12271480" cy="766331"/>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FFFFFF"/>
              </a:buClr>
              <a:buSzPts val="4800"/>
              <a:buFont typeface="Arial"/>
              <a:buNone/>
              <a:defRPr b="1" i="0" sz="4800" u="none" cap="none" strike="noStrike">
                <a:solidFill>
                  <a:srgbClr val="FFFFFF"/>
                </a:solidFill>
                <a:latin typeface="Source Serif Pro"/>
                <a:ea typeface="Source Serif Pro"/>
                <a:cs typeface="Source Serif Pro"/>
                <a:sym typeface="Source Serif Pro"/>
              </a:defRPr>
            </a:lvl1pPr>
            <a:lvl2pPr indent="-228600" lvl="1" marL="914400" marR="0" rtl="0" algn="l">
              <a:lnSpc>
                <a:spcPct val="90000"/>
              </a:lnSpc>
              <a:spcBef>
                <a:spcPts val="0"/>
              </a:spcBef>
              <a:spcAft>
                <a:spcPts val="0"/>
              </a:spcAft>
              <a:buClr>
                <a:schemeClr val="dk1"/>
              </a:buClr>
              <a:buSzPts val="2720"/>
              <a:buFont typeface="Arial"/>
              <a:buNone/>
              <a:defRPr b="0" i="0" sz="2720" u="none" cap="none" strike="noStrike">
                <a:solidFill>
                  <a:schemeClr val="dk1"/>
                </a:solidFill>
                <a:latin typeface="Arial"/>
                <a:ea typeface="Arial"/>
                <a:cs typeface="Arial"/>
                <a:sym typeface="Arial"/>
              </a:defRPr>
            </a:lvl2pPr>
            <a:lvl3pPr indent="-228600" lvl="2" marL="1371600" marR="0" rtl="0" algn="l">
              <a:lnSpc>
                <a:spcPct val="90000"/>
              </a:lnSpc>
              <a:spcBef>
                <a:spcPts val="0"/>
              </a:spcBef>
              <a:spcAft>
                <a:spcPts val="0"/>
              </a:spcAft>
              <a:buClr>
                <a:schemeClr val="dk1"/>
              </a:buClr>
              <a:buSzPts val="2267"/>
              <a:buFont typeface="Arial"/>
              <a:buNone/>
              <a:defRPr b="0" i="0" sz="2267" u="none" cap="none" strike="noStrike">
                <a:solidFill>
                  <a:schemeClr val="dk1"/>
                </a:solidFill>
                <a:latin typeface="Arial"/>
                <a:ea typeface="Arial"/>
                <a:cs typeface="Arial"/>
                <a:sym typeface="Arial"/>
              </a:defRPr>
            </a:lvl3pPr>
            <a:lvl4pPr indent="-228600" lvl="3" marL="1828800" marR="0" rtl="0" algn="l">
              <a:lnSpc>
                <a:spcPct val="90000"/>
              </a:lnSpc>
              <a:spcBef>
                <a:spcPts val="0"/>
              </a:spcBef>
              <a:spcAft>
                <a:spcPts val="0"/>
              </a:spcAft>
              <a:buClr>
                <a:schemeClr val="dk1"/>
              </a:buClr>
              <a:buSzPts val="2040"/>
              <a:buFont typeface="Arial"/>
              <a:buNone/>
              <a:defRPr b="0" i="0" sz="2040" u="none" cap="none" strike="noStrike">
                <a:solidFill>
                  <a:schemeClr val="dk1"/>
                </a:solidFill>
                <a:latin typeface="Arial"/>
                <a:ea typeface="Arial"/>
                <a:cs typeface="Arial"/>
                <a:sym typeface="Arial"/>
              </a:defRPr>
            </a:lvl4pPr>
            <a:lvl5pPr indent="-228600" lvl="4" marL="2286000" marR="0" rtl="0" algn="l">
              <a:lnSpc>
                <a:spcPct val="90000"/>
              </a:lnSpc>
              <a:spcBef>
                <a:spcPts val="0"/>
              </a:spcBef>
              <a:spcAft>
                <a:spcPts val="0"/>
              </a:spcAft>
              <a:buClr>
                <a:schemeClr val="dk1"/>
              </a:buClr>
              <a:buSzPts val="2040"/>
              <a:buFont typeface="Arial"/>
              <a:buNone/>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41" name="Google Shape;41;p43"/>
          <p:cNvSpPr txBox="1"/>
          <p:nvPr>
            <p:ph idx="3" type="body"/>
          </p:nvPr>
        </p:nvSpPr>
        <p:spPr>
          <a:xfrm>
            <a:off x="606162" y="3756884"/>
            <a:ext cx="6882658" cy="258632"/>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1" i="0"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42" name="Google Shape;42;p43"/>
          <p:cNvSpPr txBox="1"/>
          <p:nvPr>
            <p:ph idx="4" type="body"/>
          </p:nvPr>
        </p:nvSpPr>
        <p:spPr>
          <a:xfrm>
            <a:off x="606162" y="4048427"/>
            <a:ext cx="6882658" cy="258632"/>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0" i="1"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43" name="Google Shape;43;p43"/>
          <p:cNvSpPr txBox="1"/>
          <p:nvPr>
            <p:ph idx="5" type="body"/>
          </p:nvPr>
        </p:nvSpPr>
        <p:spPr>
          <a:xfrm>
            <a:off x="606320" y="6863787"/>
            <a:ext cx="5357595" cy="552037"/>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0" i="0"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pic>
        <p:nvPicPr>
          <p:cNvPr id="44" name="Google Shape;44;p43"/>
          <p:cNvPicPr preferRelativeResize="0"/>
          <p:nvPr/>
        </p:nvPicPr>
        <p:blipFill rotWithShape="1">
          <a:blip r:embed="rId3">
            <a:alphaModFix/>
          </a:blip>
          <a:srcRect b="0" l="0" r="0" t="0"/>
          <a:stretch/>
        </p:blipFill>
        <p:spPr>
          <a:xfrm>
            <a:off x="606162" y="356576"/>
            <a:ext cx="3537576" cy="430246"/>
          </a:xfrm>
          <a:prstGeom prst="rect">
            <a:avLst/>
          </a:prstGeom>
          <a:noFill/>
          <a:ln>
            <a:noFill/>
          </a:ln>
        </p:spPr>
      </p:pic>
      <p:sp>
        <p:nvSpPr>
          <p:cNvPr id="45" name="Google Shape;45;p43"/>
          <p:cNvSpPr txBox="1"/>
          <p:nvPr>
            <p:ph idx="6" type="body"/>
          </p:nvPr>
        </p:nvSpPr>
        <p:spPr>
          <a:xfrm>
            <a:off x="606162" y="4729157"/>
            <a:ext cx="6882658" cy="258632"/>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1" i="0"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46" name="Google Shape;46;p43"/>
          <p:cNvSpPr txBox="1"/>
          <p:nvPr>
            <p:ph idx="7" type="body"/>
          </p:nvPr>
        </p:nvSpPr>
        <p:spPr>
          <a:xfrm>
            <a:off x="606162" y="5020700"/>
            <a:ext cx="6882658" cy="258632"/>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0" i="1"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47" name="Google Shape;47;p43"/>
          <p:cNvSpPr txBox="1"/>
          <p:nvPr>
            <p:ph idx="8" type="body"/>
          </p:nvPr>
        </p:nvSpPr>
        <p:spPr>
          <a:xfrm>
            <a:off x="606162" y="5666706"/>
            <a:ext cx="6882658" cy="258632"/>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1" i="0"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48" name="Google Shape;48;p43"/>
          <p:cNvSpPr txBox="1"/>
          <p:nvPr>
            <p:ph idx="9" type="body"/>
          </p:nvPr>
        </p:nvSpPr>
        <p:spPr>
          <a:xfrm>
            <a:off x="606162" y="5958249"/>
            <a:ext cx="6882658" cy="258632"/>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0" i="1"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49" name="Shape 49"/>
        <p:cNvGrpSpPr/>
        <p:nvPr/>
      </p:nvGrpSpPr>
      <p:grpSpPr>
        <a:xfrm>
          <a:off x="0" y="0"/>
          <a:ext cx="0" cy="0"/>
          <a:chOff x="0" y="0"/>
          <a:chExt cx="0" cy="0"/>
        </a:xfrm>
      </p:grpSpPr>
      <p:sp>
        <p:nvSpPr>
          <p:cNvPr id="50" name="Google Shape;50;p44"/>
          <p:cNvSpPr txBox="1"/>
          <p:nvPr/>
        </p:nvSpPr>
        <p:spPr>
          <a:xfrm>
            <a:off x="0" y="2166617"/>
            <a:ext cx="13817600" cy="635430"/>
          </a:xfrm>
          <a:prstGeom prst="rect">
            <a:avLst/>
          </a:prstGeom>
          <a:noFill/>
          <a:ln>
            <a:noFill/>
          </a:ln>
        </p:spPr>
        <p:txBody>
          <a:bodyPr anchorCtr="0" anchor="t" bIns="45700" lIns="0" spcFirstLastPara="1" rIns="0" wrap="square" tIns="45700">
            <a:spAutoFit/>
          </a:bodyPr>
          <a:lstStyle/>
          <a:p>
            <a:pPr indent="0" lvl="0" marL="0" marR="0" rtl="0" algn="ctr">
              <a:lnSpc>
                <a:spcPct val="89090"/>
              </a:lnSpc>
              <a:spcBef>
                <a:spcPts val="0"/>
              </a:spcBef>
              <a:spcAft>
                <a:spcPts val="0"/>
              </a:spcAft>
              <a:buNone/>
            </a:pPr>
            <a:r>
              <a:rPr b="1" i="0" lang="en-US" sz="4400" u="none" strike="noStrike">
                <a:solidFill>
                  <a:srgbClr val="0B4A5D"/>
                </a:solidFill>
                <a:latin typeface="Source Serif Pro"/>
                <a:ea typeface="Source Serif Pro"/>
                <a:cs typeface="Source Serif Pro"/>
                <a:sym typeface="Source Serif Pro"/>
              </a:rPr>
              <a:t>Like what you heard? Share it!</a:t>
            </a:r>
            <a:endParaRPr b="1" i="0" sz="4400" u="none" strike="noStrike">
              <a:solidFill>
                <a:schemeClr val="dk1"/>
              </a:solidFill>
              <a:latin typeface="Arial"/>
              <a:ea typeface="Arial"/>
              <a:cs typeface="Arial"/>
              <a:sym typeface="Arial"/>
            </a:endParaRPr>
          </a:p>
        </p:txBody>
      </p:sp>
      <p:pic>
        <p:nvPicPr>
          <p:cNvPr id="51" name="Google Shape;51;p44"/>
          <p:cNvPicPr preferRelativeResize="0"/>
          <p:nvPr/>
        </p:nvPicPr>
        <p:blipFill rotWithShape="1">
          <a:blip r:embed="rId2">
            <a:alphaModFix/>
          </a:blip>
          <a:srcRect b="0" l="0" r="0" t="0"/>
          <a:stretch/>
        </p:blipFill>
        <p:spPr>
          <a:xfrm>
            <a:off x="6577792" y="1037940"/>
            <a:ext cx="662017" cy="570066"/>
          </a:xfrm>
          <a:prstGeom prst="rect">
            <a:avLst/>
          </a:prstGeom>
          <a:noFill/>
          <a:ln>
            <a:noFill/>
          </a:ln>
        </p:spPr>
      </p:pic>
      <p:pic>
        <p:nvPicPr>
          <p:cNvPr id="52" name="Google Shape;52;p44"/>
          <p:cNvPicPr preferRelativeResize="0"/>
          <p:nvPr/>
        </p:nvPicPr>
        <p:blipFill rotWithShape="1">
          <a:blip r:embed="rId3">
            <a:alphaModFix/>
          </a:blip>
          <a:srcRect b="0" l="0" r="0" t="0"/>
          <a:stretch/>
        </p:blipFill>
        <p:spPr>
          <a:xfrm>
            <a:off x="5046557" y="6291143"/>
            <a:ext cx="3724486" cy="443317"/>
          </a:xfrm>
          <a:prstGeom prst="rect">
            <a:avLst/>
          </a:prstGeom>
          <a:noFill/>
          <a:ln>
            <a:noFill/>
          </a:ln>
        </p:spPr>
      </p:pic>
      <p:sp>
        <p:nvSpPr>
          <p:cNvPr id="53" name="Google Shape;53;p44"/>
          <p:cNvSpPr txBox="1"/>
          <p:nvPr/>
        </p:nvSpPr>
        <p:spPr>
          <a:xfrm>
            <a:off x="2625406" y="4517731"/>
            <a:ext cx="309694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strike="noStrike">
                <a:solidFill>
                  <a:schemeClr val="dk1"/>
                </a:solidFill>
                <a:latin typeface="Arial"/>
                <a:ea typeface="Arial"/>
                <a:cs typeface="Arial"/>
                <a:sym typeface="Arial"/>
              </a:rPr>
              <a:t>Tweet using #AgeAction</a:t>
            </a:r>
            <a:endParaRPr b="0" sz="1600">
              <a:solidFill>
                <a:schemeClr val="dk1"/>
              </a:solidFill>
              <a:latin typeface="Arial"/>
              <a:ea typeface="Arial"/>
              <a:cs typeface="Arial"/>
              <a:sym typeface="Arial"/>
            </a:endParaRPr>
          </a:p>
        </p:txBody>
      </p:sp>
      <p:sp>
        <p:nvSpPr>
          <p:cNvPr id="54" name="Google Shape;54;p44"/>
          <p:cNvSpPr txBox="1"/>
          <p:nvPr/>
        </p:nvSpPr>
        <p:spPr>
          <a:xfrm>
            <a:off x="6855396" y="4517731"/>
            <a:ext cx="340029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strike="noStrike">
                <a:solidFill>
                  <a:schemeClr val="dk1"/>
                </a:solidFill>
                <a:latin typeface="Arial"/>
                <a:ea typeface="Arial"/>
                <a:cs typeface="Arial"/>
                <a:sym typeface="Arial"/>
              </a:rPr>
              <a:t>Rate the session on the mobile app</a:t>
            </a:r>
            <a:endParaRPr b="0" sz="1600">
              <a:solidFill>
                <a:schemeClr val="dk1"/>
              </a:solidFill>
              <a:latin typeface="Arial"/>
              <a:ea typeface="Arial"/>
              <a:cs typeface="Arial"/>
              <a:sym typeface="Arial"/>
            </a:endParaRPr>
          </a:p>
        </p:txBody>
      </p:sp>
      <p:pic>
        <p:nvPicPr>
          <p:cNvPr id="55" name="Google Shape;55;p44"/>
          <p:cNvPicPr preferRelativeResize="0"/>
          <p:nvPr/>
        </p:nvPicPr>
        <p:blipFill rotWithShape="1">
          <a:blip r:embed="rId4">
            <a:alphaModFix/>
          </a:blip>
          <a:srcRect b="0" l="0" r="0" t="0"/>
          <a:stretch/>
        </p:blipFill>
        <p:spPr>
          <a:xfrm>
            <a:off x="7936544" y="3144814"/>
            <a:ext cx="1237994" cy="1237994"/>
          </a:xfrm>
          <a:prstGeom prst="rect">
            <a:avLst/>
          </a:prstGeom>
          <a:noFill/>
          <a:ln>
            <a:noFill/>
          </a:ln>
        </p:spPr>
      </p:pic>
      <p:pic>
        <p:nvPicPr>
          <p:cNvPr id="56" name="Google Shape;56;p44"/>
          <p:cNvPicPr preferRelativeResize="0"/>
          <p:nvPr/>
        </p:nvPicPr>
        <p:blipFill rotWithShape="1">
          <a:blip r:embed="rId5">
            <a:alphaModFix/>
          </a:blip>
          <a:srcRect b="0" l="0" r="0" t="0"/>
          <a:stretch/>
        </p:blipFill>
        <p:spPr>
          <a:xfrm>
            <a:off x="3554882" y="3144814"/>
            <a:ext cx="1237995" cy="12379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
                                        </p:tgtEl>
                                        <p:attrNameLst>
                                          <p:attrName>style.visibility</p:attrName>
                                        </p:attrNameLst>
                                      </p:cBhvr>
                                      <p:to>
                                        <p:strVal val="visible"/>
                                      </p:to>
                                    </p:set>
                                    <p:animEffect filter="fade" transition="in">
                                      <p:cBhvr>
                                        <p:cTn dur="500"/>
                                        <p:tgtEl>
                                          <p:spTgt spid="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3">
  <p:cSld name="Transition Slide 3">
    <p:spTree>
      <p:nvGrpSpPr>
        <p:cNvPr id="57" name="Shape 57"/>
        <p:cNvGrpSpPr/>
        <p:nvPr/>
      </p:nvGrpSpPr>
      <p:grpSpPr>
        <a:xfrm>
          <a:off x="0" y="0"/>
          <a:ext cx="0" cy="0"/>
          <a:chOff x="0" y="0"/>
          <a:chExt cx="0" cy="0"/>
        </a:xfrm>
      </p:grpSpPr>
      <p:pic>
        <p:nvPicPr>
          <p:cNvPr descr="Background pattern, icon&#10;&#10;Description automatically generated" id="58" name="Google Shape;58;p45"/>
          <p:cNvPicPr preferRelativeResize="0"/>
          <p:nvPr/>
        </p:nvPicPr>
        <p:blipFill rotWithShape="1">
          <a:blip r:embed="rId2">
            <a:alphaModFix/>
          </a:blip>
          <a:srcRect b="0" l="0" r="0" t="0"/>
          <a:stretch/>
        </p:blipFill>
        <p:spPr>
          <a:xfrm>
            <a:off x="0" y="7347"/>
            <a:ext cx="13817600" cy="7772401"/>
          </a:xfrm>
          <a:prstGeom prst="rect">
            <a:avLst/>
          </a:prstGeom>
          <a:noFill/>
          <a:ln>
            <a:noFill/>
          </a:ln>
        </p:spPr>
      </p:pic>
      <p:sp>
        <p:nvSpPr>
          <p:cNvPr id="59" name="Google Shape;59;p45"/>
          <p:cNvSpPr txBox="1"/>
          <p:nvPr>
            <p:ph idx="1" type="subTitle"/>
          </p:nvPr>
        </p:nvSpPr>
        <p:spPr>
          <a:xfrm>
            <a:off x="606162" y="2876233"/>
            <a:ext cx="12271480" cy="66580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2C2C2C"/>
              </a:buClr>
              <a:buSzPts val="2800"/>
              <a:buFont typeface="Arial"/>
              <a:buNone/>
              <a:defRPr b="1" i="0" sz="2800" u="none" cap="none" strike="noStrike">
                <a:solidFill>
                  <a:srgbClr val="2C2C2C"/>
                </a:solidFill>
                <a:latin typeface="Arial"/>
                <a:ea typeface="Arial"/>
                <a:cs typeface="Arial"/>
                <a:sym typeface="Arial"/>
              </a:defRPr>
            </a:lvl1pPr>
            <a:lvl2pPr lvl="1" marR="0" rtl="0" algn="ctr">
              <a:lnSpc>
                <a:spcPct val="90000"/>
              </a:lnSpc>
              <a:spcBef>
                <a:spcPts val="567"/>
              </a:spcBef>
              <a:spcAft>
                <a:spcPts val="0"/>
              </a:spcAft>
              <a:buClr>
                <a:schemeClr val="dk1"/>
              </a:buClr>
              <a:buSzPts val="2267"/>
              <a:buFont typeface="Arial"/>
              <a:buNone/>
              <a:defRPr b="0" i="0" sz="2267" u="none" cap="none" strike="noStrike">
                <a:solidFill>
                  <a:schemeClr val="dk1"/>
                </a:solidFill>
                <a:latin typeface="Arial"/>
                <a:ea typeface="Arial"/>
                <a:cs typeface="Arial"/>
                <a:sym typeface="Arial"/>
              </a:defRPr>
            </a:lvl2pPr>
            <a:lvl3pPr lvl="2" marR="0" rtl="0" algn="ctr">
              <a:lnSpc>
                <a:spcPct val="90000"/>
              </a:lnSpc>
              <a:spcBef>
                <a:spcPts val="567"/>
              </a:spcBef>
              <a:spcAft>
                <a:spcPts val="0"/>
              </a:spcAft>
              <a:buClr>
                <a:schemeClr val="dk1"/>
              </a:buClr>
              <a:buSzPts val="2040"/>
              <a:buFont typeface="Arial"/>
              <a:buNone/>
              <a:defRPr b="0" i="0" sz="2040" u="none" cap="none" strike="noStrike">
                <a:solidFill>
                  <a:schemeClr val="dk1"/>
                </a:solidFill>
                <a:latin typeface="Arial"/>
                <a:ea typeface="Arial"/>
                <a:cs typeface="Arial"/>
                <a:sym typeface="Arial"/>
              </a:defRPr>
            </a:lvl3pPr>
            <a:lvl4pPr lvl="3"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4pPr>
            <a:lvl5pPr lvl="4"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5pPr>
            <a:lvl6pPr lvl="5"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6pPr>
            <a:lvl7pPr lvl="6"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7pPr>
            <a:lvl8pPr lvl="7"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8pPr>
            <a:lvl9pPr lvl="8" marR="0" rtl="0" algn="ctr">
              <a:lnSpc>
                <a:spcPct val="90000"/>
              </a:lnSpc>
              <a:spcBef>
                <a:spcPts val="567"/>
              </a:spcBef>
              <a:spcAft>
                <a:spcPts val="0"/>
              </a:spcAft>
              <a:buClr>
                <a:schemeClr val="dk1"/>
              </a:buClr>
              <a:buSzPts val="1813"/>
              <a:buFont typeface="Arial"/>
              <a:buNone/>
              <a:defRPr b="0" i="0" sz="1812" u="none" cap="none" strike="noStrike">
                <a:solidFill>
                  <a:schemeClr val="dk1"/>
                </a:solidFill>
                <a:latin typeface="Arial"/>
                <a:ea typeface="Arial"/>
                <a:cs typeface="Arial"/>
                <a:sym typeface="Arial"/>
              </a:defRPr>
            </a:lvl9pPr>
          </a:lstStyle>
          <a:p/>
        </p:txBody>
      </p:sp>
      <p:sp>
        <p:nvSpPr>
          <p:cNvPr id="60" name="Google Shape;60;p45"/>
          <p:cNvSpPr txBox="1"/>
          <p:nvPr>
            <p:ph idx="2" type="body"/>
          </p:nvPr>
        </p:nvSpPr>
        <p:spPr>
          <a:xfrm>
            <a:off x="606320" y="1722528"/>
            <a:ext cx="12271480" cy="766331"/>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FFFFFF"/>
              </a:buClr>
              <a:buSzPts val="4800"/>
              <a:buFont typeface="Arial"/>
              <a:buNone/>
              <a:defRPr b="1" i="0" sz="4800" u="none" cap="none" strike="noStrike">
                <a:solidFill>
                  <a:srgbClr val="FFFFFF"/>
                </a:solidFill>
                <a:latin typeface="Source Serif Pro"/>
                <a:ea typeface="Source Serif Pro"/>
                <a:cs typeface="Source Serif Pro"/>
                <a:sym typeface="Source Serif Pro"/>
              </a:defRPr>
            </a:lvl1pPr>
            <a:lvl2pPr indent="-228600" lvl="1" marL="914400" marR="0" rtl="0" algn="l">
              <a:lnSpc>
                <a:spcPct val="90000"/>
              </a:lnSpc>
              <a:spcBef>
                <a:spcPts val="0"/>
              </a:spcBef>
              <a:spcAft>
                <a:spcPts val="0"/>
              </a:spcAft>
              <a:buClr>
                <a:schemeClr val="dk1"/>
              </a:buClr>
              <a:buSzPts val="2720"/>
              <a:buFont typeface="Arial"/>
              <a:buNone/>
              <a:defRPr b="0" i="0" sz="2720" u="none" cap="none" strike="noStrike">
                <a:solidFill>
                  <a:schemeClr val="dk1"/>
                </a:solidFill>
                <a:latin typeface="Arial"/>
                <a:ea typeface="Arial"/>
                <a:cs typeface="Arial"/>
                <a:sym typeface="Arial"/>
              </a:defRPr>
            </a:lvl2pPr>
            <a:lvl3pPr indent="-228600" lvl="2" marL="1371600" marR="0" rtl="0" algn="l">
              <a:lnSpc>
                <a:spcPct val="90000"/>
              </a:lnSpc>
              <a:spcBef>
                <a:spcPts val="0"/>
              </a:spcBef>
              <a:spcAft>
                <a:spcPts val="0"/>
              </a:spcAft>
              <a:buClr>
                <a:schemeClr val="dk1"/>
              </a:buClr>
              <a:buSzPts val="2267"/>
              <a:buFont typeface="Arial"/>
              <a:buNone/>
              <a:defRPr b="0" i="0" sz="2267" u="none" cap="none" strike="noStrike">
                <a:solidFill>
                  <a:schemeClr val="dk1"/>
                </a:solidFill>
                <a:latin typeface="Arial"/>
                <a:ea typeface="Arial"/>
                <a:cs typeface="Arial"/>
                <a:sym typeface="Arial"/>
              </a:defRPr>
            </a:lvl3pPr>
            <a:lvl4pPr indent="-228600" lvl="3" marL="1828800" marR="0" rtl="0" algn="l">
              <a:lnSpc>
                <a:spcPct val="90000"/>
              </a:lnSpc>
              <a:spcBef>
                <a:spcPts val="0"/>
              </a:spcBef>
              <a:spcAft>
                <a:spcPts val="0"/>
              </a:spcAft>
              <a:buClr>
                <a:schemeClr val="dk1"/>
              </a:buClr>
              <a:buSzPts val="2040"/>
              <a:buFont typeface="Arial"/>
              <a:buNone/>
              <a:defRPr b="0" i="0" sz="2040" u="none" cap="none" strike="noStrike">
                <a:solidFill>
                  <a:schemeClr val="dk1"/>
                </a:solidFill>
                <a:latin typeface="Arial"/>
                <a:ea typeface="Arial"/>
                <a:cs typeface="Arial"/>
                <a:sym typeface="Arial"/>
              </a:defRPr>
            </a:lvl4pPr>
            <a:lvl5pPr indent="-228600" lvl="4" marL="2286000" marR="0" rtl="0" algn="l">
              <a:lnSpc>
                <a:spcPct val="90000"/>
              </a:lnSpc>
              <a:spcBef>
                <a:spcPts val="0"/>
              </a:spcBef>
              <a:spcAft>
                <a:spcPts val="0"/>
              </a:spcAft>
              <a:buClr>
                <a:schemeClr val="dk1"/>
              </a:buClr>
              <a:buSzPts val="2040"/>
              <a:buFont typeface="Arial"/>
              <a:buNone/>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61" name="Google Shape;61;p45"/>
          <p:cNvSpPr txBox="1"/>
          <p:nvPr>
            <p:ph idx="3" type="body"/>
          </p:nvPr>
        </p:nvSpPr>
        <p:spPr>
          <a:xfrm>
            <a:off x="606320" y="6863787"/>
            <a:ext cx="5357595" cy="552037"/>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0" i="0"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pic>
        <p:nvPicPr>
          <p:cNvPr id="62" name="Google Shape;62;p45"/>
          <p:cNvPicPr preferRelativeResize="0"/>
          <p:nvPr/>
        </p:nvPicPr>
        <p:blipFill rotWithShape="1">
          <a:blip r:embed="rId3">
            <a:alphaModFix/>
          </a:blip>
          <a:srcRect b="0" l="0" r="0" t="0"/>
          <a:stretch/>
        </p:blipFill>
        <p:spPr>
          <a:xfrm>
            <a:off x="606162" y="356576"/>
            <a:ext cx="3537576" cy="430246"/>
          </a:xfrm>
          <a:prstGeom prst="rect">
            <a:avLst/>
          </a:prstGeom>
          <a:noFill/>
          <a:ln>
            <a:noFill/>
          </a:ln>
        </p:spPr>
      </p:pic>
      <p:sp>
        <p:nvSpPr>
          <p:cNvPr id="63" name="Google Shape;63;p45"/>
          <p:cNvSpPr txBox="1"/>
          <p:nvPr>
            <p:ph idx="4" type="body"/>
          </p:nvPr>
        </p:nvSpPr>
        <p:spPr>
          <a:xfrm>
            <a:off x="606162" y="4729157"/>
            <a:ext cx="6882658" cy="258632"/>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1" i="0"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64" name="Google Shape;64;p45"/>
          <p:cNvSpPr txBox="1"/>
          <p:nvPr>
            <p:ph idx="5" type="body"/>
          </p:nvPr>
        </p:nvSpPr>
        <p:spPr>
          <a:xfrm>
            <a:off x="606162" y="5020700"/>
            <a:ext cx="6882658" cy="258632"/>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0" i="1"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65" name="Google Shape;65;p45"/>
          <p:cNvSpPr txBox="1"/>
          <p:nvPr>
            <p:ph idx="6" type="body"/>
          </p:nvPr>
        </p:nvSpPr>
        <p:spPr>
          <a:xfrm>
            <a:off x="606162" y="5666706"/>
            <a:ext cx="6882658" cy="258632"/>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1" i="0"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66" name="Google Shape;66;p45"/>
          <p:cNvSpPr txBox="1"/>
          <p:nvPr>
            <p:ph idx="7" type="body"/>
          </p:nvPr>
        </p:nvSpPr>
        <p:spPr>
          <a:xfrm>
            <a:off x="606162" y="5958249"/>
            <a:ext cx="6882658" cy="258632"/>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lt1"/>
              </a:buClr>
              <a:buSzPts val="1587"/>
              <a:buFont typeface="Arial"/>
              <a:buNone/>
              <a:defRPr b="0" i="1" sz="1587" u="none" cap="none" strike="noStrike">
                <a:solidFill>
                  <a:schemeClr val="lt1"/>
                </a:solidFill>
                <a:latin typeface="Arial"/>
                <a:ea typeface="Arial"/>
                <a:cs typeface="Arial"/>
                <a:sym typeface="Arial"/>
              </a:defRPr>
            </a:lvl1pPr>
            <a:lvl2pPr indent="-228600" lvl="1" marL="914400" marR="0" rtl="0" algn="l">
              <a:lnSpc>
                <a:spcPct val="90000"/>
              </a:lnSpc>
              <a:spcBef>
                <a:spcPts val="0"/>
              </a:spcBef>
              <a:spcAft>
                <a:spcPts val="0"/>
              </a:spcAft>
              <a:buClr>
                <a:schemeClr val="lt1"/>
              </a:buClr>
              <a:buSzPts val="2720"/>
              <a:buFont typeface="Arial"/>
              <a:buNone/>
              <a:defRPr b="1" i="0" sz="2720" u="none" cap="none" strike="noStrike">
                <a:solidFill>
                  <a:schemeClr val="lt1"/>
                </a:solidFill>
                <a:latin typeface="Arial"/>
                <a:ea typeface="Arial"/>
                <a:cs typeface="Arial"/>
                <a:sym typeface="Arial"/>
              </a:defRPr>
            </a:lvl2pPr>
            <a:lvl3pPr indent="-228600" lvl="2" marL="1371600" marR="0" rtl="0" algn="l">
              <a:lnSpc>
                <a:spcPct val="90000"/>
              </a:lnSpc>
              <a:spcBef>
                <a:spcPts val="0"/>
              </a:spcBef>
              <a:spcAft>
                <a:spcPts val="0"/>
              </a:spcAft>
              <a:buClr>
                <a:schemeClr val="lt1"/>
              </a:buClr>
              <a:buSzPts val="2267"/>
              <a:buFont typeface="Arial"/>
              <a:buNone/>
              <a:defRPr b="1" i="0" sz="2267" u="none" cap="none" strike="noStrike">
                <a:solidFill>
                  <a:schemeClr val="lt1"/>
                </a:solidFill>
                <a:latin typeface="Arial"/>
                <a:ea typeface="Arial"/>
                <a:cs typeface="Arial"/>
                <a:sym typeface="Arial"/>
              </a:defRPr>
            </a:lvl3pPr>
            <a:lvl4pPr indent="-228600" lvl="3" marL="18288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4pPr>
            <a:lvl5pPr indent="-228600" lvl="4" marL="2286000" marR="0" rtl="0" algn="l">
              <a:lnSpc>
                <a:spcPct val="90000"/>
              </a:lnSpc>
              <a:spcBef>
                <a:spcPts val="0"/>
              </a:spcBef>
              <a:spcAft>
                <a:spcPts val="0"/>
              </a:spcAft>
              <a:buClr>
                <a:schemeClr val="lt1"/>
              </a:buClr>
              <a:buSzPts val="2040"/>
              <a:buFont typeface="Arial"/>
              <a:buNone/>
              <a:defRPr b="1" i="0" sz="2040" u="none" cap="none" strike="noStrike">
                <a:solidFill>
                  <a:schemeClr val="lt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Number List">
  <p:cSld name="Header, Number List">
    <p:spTree>
      <p:nvGrpSpPr>
        <p:cNvPr id="67" name="Shape 67"/>
        <p:cNvGrpSpPr/>
        <p:nvPr/>
      </p:nvGrpSpPr>
      <p:grpSpPr>
        <a:xfrm>
          <a:off x="0" y="0"/>
          <a:ext cx="0" cy="0"/>
          <a:chOff x="0" y="0"/>
          <a:chExt cx="0" cy="0"/>
        </a:xfrm>
      </p:grpSpPr>
      <p:sp>
        <p:nvSpPr>
          <p:cNvPr id="68" name="Google Shape;68;p46"/>
          <p:cNvSpPr txBox="1"/>
          <p:nvPr>
            <p:ph idx="12" type="sldNum"/>
          </p:nvPr>
        </p:nvSpPr>
        <p:spPr>
          <a:xfrm>
            <a:off x="13241867" y="7077395"/>
            <a:ext cx="345440" cy="41380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511">
                <a:solidFill>
                  <a:srgbClr val="828383"/>
                </a:solidFill>
                <a:latin typeface="Arial"/>
                <a:ea typeface="Arial"/>
                <a:cs typeface="Arial"/>
                <a:sym typeface="Arial"/>
              </a:defRPr>
            </a:lvl1pPr>
            <a:lvl2pPr indent="0" lvl="1" marL="0" marR="0" rtl="0" algn="r">
              <a:spcBef>
                <a:spcPts val="0"/>
              </a:spcBef>
              <a:buNone/>
              <a:defRPr b="0" i="0" sz="1511">
                <a:solidFill>
                  <a:srgbClr val="828383"/>
                </a:solidFill>
                <a:latin typeface="Arial"/>
                <a:ea typeface="Arial"/>
                <a:cs typeface="Arial"/>
                <a:sym typeface="Arial"/>
              </a:defRPr>
            </a:lvl2pPr>
            <a:lvl3pPr indent="0" lvl="2" marL="0" marR="0" rtl="0" algn="r">
              <a:spcBef>
                <a:spcPts val="0"/>
              </a:spcBef>
              <a:buNone/>
              <a:defRPr b="0" i="0" sz="1511">
                <a:solidFill>
                  <a:srgbClr val="828383"/>
                </a:solidFill>
                <a:latin typeface="Arial"/>
                <a:ea typeface="Arial"/>
                <a:cs typeface="Arial"/>
                <a:sym typeface="Arial"/>
              </a:defRPr>
            </a:lvl3pPr>
            <a:lvl4pPr indent="0" lvl="3" marL="0" marR="0" rtl="0" algn="r">
              <a:spcBef>
                <a:spcPts val="0"/>
              </a:spcBef>
              <a:buNone/>
              <a:defRPr b="0" i="0" sz="1511">
                <a:solidFill>
                  <a:srgbClr val="828383"/>
                </a:solidFill>
                <a:latin typeface="Arial"/>
                <a:ea typeface="Arial"/>
                <a:cs typeface="Arial"/>
                <a:sym typeface="Arial"/>
              </a:defRPr>
            </a:lvl4pPr>
            <a:lvl5pPr indent="0" lvl="4" marL="0" marR="0" rtl="0" algn="r">
              <a:spcBef>
                <a:spcPts val="0"/>
              </a:spcBef>
              <a:buNone/>
              <a:defRPr b="0" i="0" sz="1511">
                <a:solidFill>
                  <a:srgbClr val="828383"/>
                </a:solidFill>
                <a:latin typeface="Arial"/>
                <a:ea typeface="Arial"/>
                <a:cs typeface="Arial"/>
                <a:sym typeface="Arial"/>
              </a:defRPr>
            </a:lvl5pPr>
            <a:lvl6pPr indent="0" lvl="5" marL="0" marR="0" rtl="0" algn="r">
              <a:spcBef>
                <a:spcPts val="0"/>
              </a:spcBef>
              <a:buNone/>
              <a:defRPr b="0" i="0" sz="1511">
                <a:solidFill>
                  <a:srgbClr val="828383"/>
                </a:solidFill>
                <a:latin typeface="Arial"/>
                <a:ea typeface="Arial"/>
                <a:cs typeface="Arial"/>
                <a:sym typeface="Arial"/>
              </a:defRPr>
            </a:lvl6pPr>
            <a:lvl7pPr indent="0" lvl="6" marL="0" marR="0" rtl="0" algn="r">
              <a:spcBef>
                <a:spcPts val="0"/>
              </a:spcBef>
              <a:buNone/>
              <a:defRPr b="0" i="0" sz="1511">
                <a:solidFill>
                  <a:srgbClr val="828383"/>
                </a:solidFill>
                <a:latin typeface="Arial"/>
                <a:ea typeface="Arial"/>
                <a:cs typeface="Arial"/>
                <a:sym typeface="Arial"/>
              </a:defRPr>
            </a:lvl7pPr>
            <a:lvl8pPr indent="0" lvl="7" marL="0" marR="0" rtl="0" algn="r">
              <a:spcBef>
                <a:spcPts val="0"/>
              </a:spcBef>
              <a:buNone/>
              <a:defRPr b="0" i="0" sz="1511">
                <a:solidFill>
                  <a:srgbClr val="828383"/>
                </a:solidFill>
                <a:latin typeface="Arial"/>
                <a:ea typeface="Arial"/>
                <a:cs typeface="Arial"/>
                <a:sym typeface="Arial"/>
              </a:defRPr>
            </a:lvl8pPr>
            <a:lvl9pPr indent="0" lvl="8" marL="0" marR="0" rtl="0" algn="r">
              <a:spcBef>
                <a:spcPts val="0"/>
              </a:spcBef>
              <a:buNone/>
              <a:defRPr b="0" i="0" sz="1511">
                <a:solidFill>
                  <a:srgbClr val="8283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46"/>
          <p:cNvSpPr txBox="1"/>
          <p:nvPr>
            <p:ph idx="11" type="ftr"/>
          </p:nvPr>
        </p:nvSpPr>
        <p:spPr>
          <a:xfrm>
            <a:off x="4836160" y="7052579"/>
            <a:ext cx="8290560" cy="41380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 name="Google Shape;70;p46"/>
          <p:cNvSpPr txBox="1"/>
          <p:nvPr>
            <p:ph idx="1" type="body"/>
          </p:nvPr>
        </p:nvSpPr>
        <p:spPr>
          <a:xfrm>
            <a:off x="1381760" y="6189134"/>
            <a:ext cx="11744960" cy="496043"/>
          </a:xfrm>
          <a:prstGeom prst="rect">
            <a:avLst/>
          </a:prstGeom>
          <a:noFill/>
          <a:ln>
            <a:noFill/>
          </a:ln>
        </p:spPr>
        <p:txBody>
          <a:bodyPr anchorCtr="0" anchor="b" bIns="0" lIns="0" spcFirstLastPara="1" rIns="0" wrap="square" tIns="0">
            <a:noAutofit/>
          </a:bodyPr>
          <a:lstStyle>
            <a:lvl1pPr indent="-324548" lvl="0" marL="457200" marR="0" rtl="0" algn="r">
              <a:lnSpc>
                <a:spcPct val="100000"/>
              </a:lnSpc>
              <a:spcBef>
                <a:spcPts val="1133"/>
              </a:spcBef>
              <a:spcAft>
                <a:spcPts val="0"/>
              </a:spcAft>
              <a:buClr>
                <a:srgbClr val="3F3F3F"/>
              </a:buClr>
              <a:buSzPts val="1511"/>
              <a:buFont typeface="Arial"/>
              <a:buChar char="•"/>
              <a:defRPr b="0" i="0" sz="1511" u="none" cap="none" strike="noStrike">
                <a:solidFill>
                  <a:srgbClr val="3F3F3F"/>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71" name="Google Shape;71;p46"/>
          <p:cNvSpPr txBox="1"/>
          <p:nvPr>
            <p:ph idx="2" type="body"/>
          </p:nvPr>
        </p:nvSpPr>
        <p:spPr>
          <a:xfrm>
            <a:off x="1381760" y="504647"/>
            <a:ext cx="11740989" cy="1539206"/>
          </a:xfrm>
          <a:prstGeom prst="rect">
            <a:avLst/>
          </a:prstGeom>
          <a:noFill/>
          <a:ln>
            <a:noFill/>
          </a:ln>
        </p:spPr>
        <p:txBody>
          <a:bodyPr anchorCtr="0" anchor="t" bIns="0" lIns="0" spcFirstLastPara="1" rIns="0" wrap="square" tIns="0">
            <a:noAutofit/>
          </a:bodyPr>
          <a:lstStyle>
            <a:lvl1pPr indent="-574040" lvl="0" marL="457200" marR="0" rtl="0" algn="l">
              <a:lnSpc>
                <a:spcPct val="100000"/>
              </a:lnSpc>
              <a:spcBef>
                <a:spcPts val="1133"/>
              </a:spcBef>
              <a:spcAft>
                <a:spcPts val="0"/>
              </a:spcAft>
              <a:buClr>
                <a:schemeClr val="dk1"/>
              </a:buClr>
              <a:buSzPts val="5440"/>
              <a:buFont typeface="Arial"/>
              <a:buChar char="•"/>
              <a:defRPr b="1" i="0" sz="544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72" name="Google Shape;72;p46"/>
          <p:cNvSpPr txBox="1"/>
          <p:nvPr>
            <p:ph idx="3" type="body"/>
          </p:nvPr>
        </p:nvSpPr>
        <p:spPr>
          <a:xfrm>
            <a:off x="10708640" y="0"/>
            <a:ext cx="2414109" cy="192870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73" name="Google Shape;73;p46"/>
          <p:cNvSpPr txBox="1"/>
          <p:nvPr>
            <p:ph idx="4" type="body"/>
          </p:nvPr>
        </p:nvSpPr>
        <p:spPr>
          <a:xfrm>
            <a:off x="10708640" y="2023680"/>
            <a:ext cx="2414109" cy="192870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74" name="Google Shape;74;p46"/>
          <p:cNvSpPr txBox="1"/>
          <p:nvPr>
            <p:ph idx="5" type="body"/>
          </p:nvPr>
        </p:nvSpPr>
        <p:spPr>
          <a:xfrm>
            <a:off x="10708640" y="4047360"/>
            <a:ext cx="2414109" cy="262693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75" name="Google Shape;75;p46"/>
          <p:cNvSpPr txBox="1"/>
          <p:nvPr>
            <p:ph idx="6" type="body"/>
          </p:nvPr>
        </p:nvSpPr>
        <p:spPr>
          <a:xfrm>
            <a:off x="13986161" y="-13374"/>
            <a:ext cx="3564749" cy="192870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76" name="Google Shape;76;p46"/>
          <p:cNvSpPr txBox="1"/>
          <p:nvPr>
            <p:ph idx="7" type="body"/>
          </p:nvPr>
        </p:nvSpPr>
        <p:spPr>
          <a:xfrm>
            <a:off x="13986161" y="2010307"/>
            <a:ext cx="3564749" cy="192870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77" name="Google Shape;77;p46"/>
          <p:cNvSpPr txBox="1"/>
          <p:nvPr>
            <p:ph idx="8" type="body"/>
          </p:nvPr>
        </p:nvSpPr>
        <p:spPr>
          <a:xfrm>
            <a:off x="13986161" y="4033987"/>
            <a:ext cx="3564749" cy="262693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78" name="Google Shape;78;p46"/>
          <p:cNvSpPr txBox="1"/>
          <p:nvPr>
            <p:ph idx="9" type="body"/>
          </p:nvPr>
        </p:nvSpPr>
        <p:spPr>
          <a:xfrm>
            <a:off x="1381760" y="2178070"/>
            <a:ext cx="9096587" cy="3799840"/>
          </a:xfrm>
          <a:prstGeom prst="rect">
            <a:avLst/>
          </a:prstGeom>
          <a:noFill/>
          <a:ln>
            <a:noFill/>
          </a:ln>
        </p:spPr>
        <p:txBody>
          <a:bodyPr anchorCtr="0" anchor="t" bIns="0" lIns="0" spcFirstLastPara="1" rIns="0" wrap="square" tIns="0">
            <a:noAutofit/>
          </a:bodyPr>
          <a:lstStyle>
            <a:lvl1pPr indent="-401320" lvl="0" marL="457200" marR="0" rtl="0" algn="l">
              <a:lnSpc>
                <a:spcPct val="90000"/>
              </a:lnSpc>
              <a:spcBef>
                <a:spcPts val="1133"/>
              </a:spcBef>
              <a:spcAft>
                <a:spcPts val="0"/>
              </a:spcAft>
              <a:buClr>
                <a:schemeClr val="dk1"/>
              </a:buClr>
              <a:buSzPts val="2720"/>
              <a:buFont typeface="Arial"/>
              <a:buAutoNum type="arabicPeriod"/>
              <a:defRPr b="0" i="0" sz="2720" u="none" cap="none" strike="noStrike">
                <a:solidFill>
                  <a:schemeClr val="dk1"/>
                </a:solidFill>
                <a:latin typeface="Arial"/>
                <a:ea typeface="Arial"/>
                <a:cs typeface="Arial"/>
                <a:sym typeface="Arial"/>
              </a:defRPr>
            </a:lvl1pPr>
            <a:lvl2pPr indent="-228600" lvl="1" marL="914400" marR="0" rtl="0" algn="l">
              <a:lnSpc>
                <a:spcPct val="90000"/>
              </a:lnSpc>
              <a:spcBef>
                <a:spcPts val="453"/>
              </a:spcBef>
              <a:spcAft>
                <a:spcPts val="0"/>
              </a:spcAft>
              <a:buClr>
                <a:schemeClr val="dk1"/>
              </a:buClr>
              <a:buSzPts val="2720"/>
              <a:buFont typeface="Arial"/>
              <a:buNone/>
              <a:defRPr b="0" i="0" sz="2720" u="none" cap="none" strike="noStrike">
                <a:solidFill>
                  <a:schemeClr val="dk1"/>
                </a:solidFill>
                <a:latin typeface="Arial"/>
                <a:ea typeface="Arial"/>
                <a:cs typeface="Arial"/>
                <a:sym typeface="Arial"/>
              </a:defRPr>
            </a:lvl2pPr>
            <a:lvl3pPr indent="-401319" lvl="2" marL="1371600" marR="0" rtl="0" algn="l">
              <a:lnSpc>
                <a:spcPct val="90000"/>
              </a:lnSpc>
              <a:spcBef>
                <a:spcPts val="567"/>
              </a:spcBef>
              <a:spcAft>
                <a:spcPts val="0"/>
              </a:spcAft>
              <a:buClr>
                <a:schemeClr val="dk1"/>
              </a:buClr>
              <a:buSzPts val="2720"/>
              <a:buFont typeface="NTR"/>
              <a:buChar char="–"/>
              <a:defRPr b="0" i="0" sz="2720" u="none" cap="none" strike="noStrike">
                <a:solidFill>
                  <a:schemeClr val="dk1"/>
                </a:solidFill>
                <a:latin typeface="Arial"/>
                <a:ea typeface="Arial"/>
                <a:cs typeface="Arial"/>
                <a:sym typeface="Arial"/>
              </a:defRPr>
            </a:lvl3pPr>
            <a:lvl4pPr indent="-228600" lvl="3" marL="1828800" marR="0" rtl="0" algn="l">
              <a:lnSpc>
                <a:spcPct val="90000"/>
              </a:lnSpc>
              <a:spcBef>
                <a:spcPts val="0"/>
              </a:spcBef>
              <a:spcAft>
                <a:spcPts val="0"/>
              </a:spcAft>
              <a:buClr>
                <a:schemeClr val="dk1"/>
              </a:buClr>
              <a:buSzPts val="2720"/>
              <a:buFont typeface="Arial"/>
              <a:buNone/>
              <a:defRPr b="0" i="0" sz="2720" u="none" cap="none" strike="noStrike">
                <a:solidFill>
                  <a:schemeClr val="dk1"/>
                </a:solidFill>
                <a:latin typeface="Arial"/>
                <a:ea typeface="Arial"/>
                <a:cs typeface="Arial"/>
                <a:sym typeface="Arial"/>
              </a:defRPr>
            </a:lvl4pPr>
            <a:lvl5pPr indent="-228600" lvl="4" marL="2286000" marR="0" rtl="0" algn="l">
              <a:lnSpc>
                <a:spcPct val="90000"/>
              </a:lnSpc>
              <a:spcBef>
                <a:spcPts val="453"/>
              </a:spcBef>
              <a:spcAft>
                <a:spcPts val="0"/>
              </a:spcAft>
              <a:buClr>
                <a:schemeClr val="dk1"/>
              </a:buClr>
              <a:buSzPts val="2720"/>
              <a:buFont typeface="Arial"/>
              <a:buNone/>
              <a:defRPr b="0" i="0" sz="272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Number List w Bullet, 3 Images">
  <p:cSld name="Header, Number List w Bullet, 3 Images">
    <p:spTree>
      <p:nvGrpSpPr>
        <p:cNvPr id="79" name="Shape 79"/>
        <p:cNvGrpSpPr/>
        <p:nvPr/>
      </p:nvGrpSpPr>
      <p:grpSpPr>
        <a:xfrm>
          <a:off x="0" y="0"/>
          <a:ext cx="0" cy="0"/>
          <a:chOff x="0" y="0"/>
          <a:chExt cx="0" cy="0"/>
        </a:xfrm>
      </p:grpSpPr>
      <p:sp>
        <p:nvSpPr>
          <p:cNvPr id="80" name="Google Shape;80;p47"/>
          <p:cNvSpPr txBox="1"/>
          <p:nvPr>
            <p:ph idx="12" type="sldNum"/>
          </p:nvPr>
        </p:nvSpPr>
        <p:spPr>
          <a:xfrm>
            <a:off x="13241867" y="7077395"/>
            <a:ext cx="345440" cy="41380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511">
                <a:solidFill>
                  <a:srgbClr val="828383"/>
                </a:solidFill>
                <a:latin typeface="Arial"/>
                <a:ea typeface="Arial"/>
                <a:cs typeface="Arial"/>
                <a:sym typeface="Arial"/>
              </a:defRPr>
            </a:lvl1pPr>
            <a:lvl2pPr indent="0" lvl="1" marL="0" marR="0" rtl="0" algn="r">
              <a:spcBef>
                <a:spcPts val="0"/>
              </a:spcBef>
              <a:buNone/>
              <a:defRPr b="0" i="0" sz="1511">
                <a:solidFill>
                  <a:srgbClr val="828383"/>
                </a:solidFill>
                <a:latin typeface="Arial"/>
                <a:ea typeface="Arial"/>
                <a:cs typeface="Arial"/>
                <a:sym typeface="Arial"/>
              </a:defRPr>
            </a:lvl2pPr>
            <a:lvl3pPr indent="0" lvl="2" marL="0" marR="0" rtl="0" algn="r">
              <a:spcBef>
                <a:spcPts val="0"/>
              </a:spcBef>
              <a:buNone/>
              <a:defRPr b="0" i="0" sz="1511">
                <a:solidFill>
                  <a:srgbClr val="828383"/>
                </a:solidFill>
                <a:latin typeface="Arial"/>
                <a:ea typeface="Arial"/>
                <a:cs typeface="Arial"/>
                <a:sym typeface="Arial"/>
              </a:defRPr>
            </a:lvl3pPr>
            <a:lvl4pPr indent="0" lvl="3" marL="0" marR="0" rtl="0" algn="r">
              <a:spcBef>
                <a:spcPts val="0"/>
              </a:spcBef>
              <a:buNone/>
              <a:defRPr b="0" i="0" sz="1511">
                <a:solidFill>
                  <a:srgbClr val="828383"/>
                </a:solidFill>
                <a:latin typeface="Arial"/>
                <a:ea typeface="Arial"/>
                <a:cs typeface="Arial"/>
                <a:sym typeface="Arial"/>
              </a:defRPr>
            </a:lvl4pPr>
            <a:lvl5pPr indent="0" lvl="4" marL="0" marR="0" rtl="0" algn="r">
              <a:spcBef>
                <a:spcPts val="0"/>
              </a:spcBef>
              <a:buNone/>
              <a:defRPr b="0" i="0" sz="1511">
                <a:solidFill>
                  <a:srgbClr val="828383"/>
                </a:solidFill>
                <a:latin typeface="Arial"/>
                <a:ea typeface="Arial"/>
                <a:cs typeface="Arial"/>
                <a:sym typeface="Arial"/>
              </a:defRPr>
            </a:lvl5pPr>
            <a:lvl6pPr indent="0" lvl="5" marL="0" marR="0" rtl="0" algn="r">
              <a:spcBef>
                <a:spcPts val="0"/>
              </a:spcBef>
              <a:buNone/>
              <a:defRPr b="0" i="0" sz="1511">
                <a:solidFill>
                  <a:srgbClr val="828383"/>
                </a:solidFill>
                <a:latin typeface="Arial"/>
                <a:ea typeface="Arial"/>
                <a:cs typeface="Arial"/>
                <a:sym typeface="Arial"/>
              </a:defRPr>
            </a:lvl6pPr>
            <a:lvl7pPr indent="0" lvl="6" marL="0" marR="0" rtl="0" algn="r">
              <a:spcBef>
                <a:spcPts val="0"/>
              </a:spcBef>
              <a:buNone/>
              <a:defRPr b="0" i="0" sz="1511">
                <a:solidFill>
                  <a:srgbClr val="828383"/>
                </a:solidFill>
                <a:latin typeface="Arial"/>
                <a:ea typeface="Arial"/>
                <a:cs typeface="Arial"/>
                <a:sym typeface="Arial"/>
              </a:defRPr>
            </a:lvl7pPr>
            <a:lvl8pPr indent="0" lvl="7" marL="0" marR="0" rtl="0" algn="r">
              <a:spcBef>
                <a:spcPts val="0"/>
              </a:spcBef>
              <a:buNone/>
              <a:defRPr b="0" i="0" sz="1511">
                <a:solidFill>
                  <a:srgbClr val="828383"/>
                </a:solidFill>
                <a:latin typeface="Arial"/>
                <a:ea typeface="Arial"/>
                <a:cs typeface="Arial"/>
                <a:sym typeface="Arial"/>
              </a:defRPr>
            </a:lvl8pPr>
            <a:lvl9pPr indent="0" lvl="8" marL="0" marR="0" rtl="0" algn="r">
              <a:spcBef>
                <a:spcPts val="0"/>
              </a:spcBef>
              <a:buNone/>
              <a:defRPr b="0" i="0" sz="1511">
                <a:solidFill>
                  <a:srgbClr val="8283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47"/>
          <p:cNvSpPr txBox="1"/>
          <p:nvPr>
            <p:ph idx="11" type="ftr"/>
          </p:nvPr>
        </p:nvSpPr>
        <p:spPr>
          <a:xfrm>
            <a:off x="4836160" y="7052579"/>
            <a:ext cx="8290560" cy="41380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47"/>
          <p:cNvSpPr txBox="1"/>
          <p:nvPr>
            <p:ph idx="1" type="body"/>
          </p:nvPr>
        </p:nvSpPr>
        <p:spPr>
          <a:xfrm>
            <a:off x="1381760" y="6189134"/>
            <a:ext cx="11744960" cy="496043"/>
          </a:xfrm>
          <a:prstGeom prst="rect">
            <a:avLst/>
          </a:prstGeom>
          <a:noFill/>
          <a:ln>
            <a:noFill/>
          </a:ln>
        </p:spPr>
        <p:txBody>
          <a:bodyPr anchorCtr="0" anchor="b" bIns="0" lIns="0" spcFirstLastPara="1" rIns="0" wrap="square" tIns="0">
            <a:noAutofit/>
          </a:bodyPr>
          <a:lstStyle>
            <a:lvl1pPr indent="-324548" lvl="0" marL="457200" marR="0" rtl="0" algn="r">
              <a:lnSpc>
                <a:spcPct val="100000"/>
              </a:lnSpc>
              <a:spcBef>
                <a:spcPts val="1133"/>
              </a:spcBef>
              <a:spcAft>
                <a:spcPts val="0"/>
              </a:spcAft>
              <a:buClr>
                <a:srgbClr val="3F3F3F"/>
              </a:buClr>
              <a:buSzPts val="1511"/>
              <a:buFont typeface="Arial"/>
              <a:buChar char="•"/>
              <a:defRPr b="0" i="0" sz="1511" u="none" cap="none" strike="noStrike">
                <a:solidFill>
                  <a:srgbClr val="3F3F3F"/>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83" name="Google Shape;83;p47"/>
          <p:cNvSpPr txBox="1"/>
          <p:nvPr>
            <p:ph idx="2" type="body"/>
          </p:nvPr>
        </p:nvSpPr>
        <p:spPr>
          <a:xfrm>
            <a:off x="1381760" y="504647"/>
            <a:ext cx="11740989" cy="1539206"/>
          </a:xfrm>
          <a:prstGeom prst="rect">
            <a:avLst/>
          </a:prstGeom>
          <a:noFill/>
          <a:ln>
            <a:noFill/>
          </a:ln>
        </p:spPr>
        <p:txBody>
          <a:bodyPr anchorCtr="0" anchor="t" bIns="0" lIns="0" spcFirstLastPara="1" rIns="0" wrap="square" tIns="0">
            <a:noAutofit/>
          </a:bodyPr>
          <a:lstStyle>
            <a:lvl1pPr indent="-574040" lvl="0" marL="457200" marR="0" rtl="0" algn="l">
              <a:lnSpc>
                <a:spcPct val="100000"/>
              </a:lnSpc>
              <a:spcBef>
                <a:spcPts val="1133"/>
              </a:spcBef>
              <a:spcAft>
                <a:spcPts val="0"/>
              </a:spcAft>
              <a:buClr>
                <a:schemeClr val="dk1"/>
              </a:buClr>
              <a:buSzPts val="5440"/>
              <a:buFont typeface="Arial"/>
              <a:buChar char="•"/>
              <a:defRPr b="1" i="0" sz="544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chemeClr val="dk1"/>
              </a:buClr>
              <a:buSzPts val="5440"/>
              <a:buFont typeface="Arial"/>
              <a:buNone/>
              <a:defRPr b="1" i="0" sz="54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84" name="Google Shape;84;p47"/>
          <p:cNvSpPr txBox="1"/>
          <p:nvPr>
            <p:ph idx="3" type="body"/>
          </p:nvPr>
        </p:nvSpPr>
        <p:spPr>
          <a:xfrm>
            <a:off x="10708640" y="-13374"/>
            <a:ext cx="2414109" cy="192870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85" name="Google Shape;85;p47"/>
          <p:cNvSpPr txBox="1"/>
          <p:nvPr>
            <p:ph idx="4" type="body"/>
          </p:nvPr>
        </p:nvSpPr>
        <p:spPr>
          <a:xfrm>
            <a:off x="10708640" y="2010307"/>
            <a:ext cx="2414109" cy="192870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86" name="Google Shape;86;p47"/>
          <p:cNvSpPr txBox="1"/>
          <p:nvPr>
            <p:ph idx="5" type="body"/>
          </p:nvPr>
        </p:nvSpPr>
        <p:spPr>
          <a:xfrm>
            <a:off x="10708640" y="4033987"/>
            <a:ext cx="2414109" cy="262693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87" name="Google Shape;87;p47"/>
          <p:cNvSpPr txBox="1"/>
          <p:nvPr>
            <p:ph idx="6" type="body"/>
          </p:nvPr>
        </p:nvSpPr>
        <p:spPr>
          <a:xfrm>
            <a:off x="13986161" y="-13374"/>
            <a:ext cx="3564749" cy="192870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88" name="Google Shape;88;p47"/>
          <p:cNvSpPr txBox="1"/>
          <p:nvPr>
            <p:ph idx="7" type="body"/>
          </p:nvPr>
        </p:nvSpPr>
        <p:spPr>
          <a:xfrm>
            <a:off x="13986161" y="2010307"/>
            <a:ext cx="3564749" cy="192870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89" name="Google Shape;89;p47"/>
          <p:cNvSpPr txBox="1"/>
          <p:nvPr>
            <p:ph idx="8" type="body"/>
          </p:nvPr>
        </p:nvSpPr>
        <p:spPr>
          <a:xfrm>
            <a:off x="13986161" y="4033987"/>
            <a:ext cx="3564749" cy="262693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rgbClr val="A71E23"/>
              </a:buClr>
              <a:buSzPts val="3173"/>
              <a:buFont typeface="Arial"/>
              <a:buChar char="•"/>
              <a:defRPr b="0" i="0" sz="3173" u="none" cap="none" strike="noStrike">
                <a:solidFill>
                  <a:srgbClr val="A71E23"/>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90" name="Google Shape;90;p47"/>
          <p:cNvSpPr txBox="1"/>
          <p:nvPr>
            <p:ph idx="9" type="body"/>
          </p:nvPr>
        </p:nvSpPr>
        <p:spPr>
          <a:xfrm>
            <a:off x="1393881" y="2178070"/>
            <a:ext cx="9199613" cy="3799840"/>
          </a:xfrm>
          <a:prstGeom prst="rect">
            <a:avLst/>
          </a:prstGeom>
          <a:noFill/>
          <a:ln>
            <a:noFill/>
          </a:ln>
        </p:spPr>
        <p:txBody>
          <a:bodyPr anchorCtr="0" anchor="t" bIns="0" lIns="0" spcFirstLastPara="1" rIns="0" wrap="square" tIns="0">
            <a:noAutofit/>
          </a:bodyPr>
          <a:lstStyle>
            <a:lvl1pPr indent="-401320" lvl="0" marL="457200" marR="0" rtl="0" algn="l">
              <a:lnSpc>
                <a:spcPct val="90000"/>
              </a:lnSpc>
              <a:spcBef>
                <a:spcPts val="1133"/>
              </a:spcBef>
              <a:spcAft>
                <a:spcPts val="0"/>
              </a:spcAft>
              <a:buClr>
                <a:schemeClr val="dk1"/>
              </a:buClr>
              <a:buSzPts val="2720"/>
              <a:buFont typeface="Arial"/>
              <a:buAutoNum type="arabicPeriod"/>
              <a:defRPr b="0" i="0" sz="2720" u="none" cap="none" strike="noStrike">
                <a:solidFill>
                  <a:schemeClr val="dk1"/>
                </a:solidFill>
                <a:latin typeface="Arial"/>
                <a:ea typeface="Arial"/>
                <a:cs typeface="Arial"/>
                <a:sym typeface="Arial"/>
              </a:defRPr>
            </a:lvl1pPr>
            <a:lvl2pPr indent="-401319" lvl="1" marL="914400" marR="0" rtl="0" algn="l">
              <a:lnSpc>
                <a:spcPct val="90000"/>
              </a:lnSpc>
              <a:spcBef>
                <a:spcPts val="453"/>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401319" lvl="2" marL="1371600" marR="0" rtl="0" algn="l">
              <a:lnSpc>
                <a:spcPct val="90000"/>
              </a:lnSpc>
              <a:spcBef>
                <a:spcPts val="453"/>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3pPr>
            <a:lvl4pPr indent="-401319" lvl="3" marL="1828800" marR="0" rtl="0" algn="l">
              <a:lnSpc>
                <a:spcPct val="90000"/>
              </a:lnSpc>
              <a:spcBef>
                <a:spcPts val="453"/>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4pPr>
            <a:lvl5pPr indent="-228600" lvl="4" marL="2286000" marR="0" rtl="0" algn="l">
              <a:lnSpc>
                <a:spcPct val="90000"/>
              </a:lnSpc>
              <a:spcBef>
                <a:spcPts val="453"/>
              </a:spcBef>
              <a:spcAft>
                <a:spcPts val="0"/>
              </a:spcAft>
              <a:buClr>
                <a:schemeClr val="dk1"/>
              </a:buClr>
              <a:buSzPts val="2720"/>
              <a:buFont typeface="Arial"/>
              <a:buNone/>
              <a:defRPr b="0" i="0" sz="272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1" name="Shape 91"/>
        <p:cNvGrpSpPr/>
        <p:nvPr/>
      </p:nvGrpSpPr>
      <p:grpSpPr>
        <a:xfrm>
          <a:off x="0" y="0"/>
          <a:ext cx="0" cy="0"/>
          <a:chOff x="0" y="0"/>
          <a:chExt cx="0" cy="0"/>
        </a:xfrm>
      </p:grpSpPr>
      <p:sp>
        <p:nvSpPr>
          <p:cNvPr id="92" name="Google Shape;92;p48"/>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003E7F"/>
              </a:buClr>
              <a:buSzPts val="4000"/>
              <a:buFont typeface="Helvetica Neue"/>
              <a:buNone/>
              <a:defRPr b="1" i="0" sz="4000" u="none" cap="none" strike="noStrike">
                <a:solidFill>
                  <a:srgbClr val="003E7F"/>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 name="Google Shape;93;p48"/>
          <p:cNvSpPr txBox="1"/>
          <p:nvPr>
            <p:ph idx="1" type="body"/>
          </p:nvPr>
        </p:nvSpPr>
        <p:spPr>
          <a:xfrm>
            <a:off x="949960" y="2069042"/>
            <a:ext cx="5872480" cy="493151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chemeClr val="dk1"/>
              </a:buClr>
              <a:buSzPts val="3173"/>
              <a:buFont typeface="Arial"/>
              <a:buChar char="•"/>
              <a:defRPr b="0" i="0" sz="3173" u="none" cap="none" strike="noStrike">
                <a:solidFill>
                  <a:schemeClr val="dk1"/>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94" name="Google Shape;94;p48"/>
          <p:cNvSpPr txBox="1"/>
          <p:nvPr>
            <p:ph idx="2" type="body"/>
          </p:nvPr>
        </p:nvSpPr>
        <p:spPr>
          <a:xfrm>
            <a:off x="6995160" y="2069042"/>
            <a:ext cx="5872480" cy="4931517"/>
          </a:xfrm>
          <a:prstGeom prst="rect">
            <a:avLst/>
          </a:prstGeom>
          <a:noFill/>
          <a:ln>
            <a:noFill/>
          </a:ln>
        </p:spPr>
        <p:txBody>
          <a:bodyPr anchorCtr="0" anchor="t" bIns="45700" lIns="91425" spcFirstLastPara="1" rIns="91425" wrap="square" tIns="45700">
            <a:noAutofit/>
          </a:bodyPr>
          <a:lstStyle>
            <a:lvl1pPr indent="-430085" lvl="0" marL="457200" marR="0" rtl="0" algn="l">
              <a:lnSpc>
                <a:spcPct val="90000"/>
              </a:lnSpc>
              <a:spcBef>
                <a:spcPts val="1133"/>
              </a:spcBef>
              <a:spcAft>
                <a:spcPts val="0"/>
              </a:spcAft>
              <a:buClr>
                <a:schemeClr val="dk1"/>
              </a:buClr>
              <a:buSzPts val="3173"/>
              <a:buFont typeface="Arial"/>
              <a:buChar char="•"/>
              <a:defRPr b="0" i="0" sz="3173" u="none" cap="none" strike="noStrike">
                <a:solidFill>
                  <a:schemeClr val="dk1"/>
                </a:solidFill>
                <a:latin typeface="Arial"/>
                <a:ea typeface="Arial"/>
                <a:cs typeface="Arial"/>
                <a:sym typeface="Arial"/>
              </a:defRPr>
            </a:lvl1pPr>
            <a:lvl2pPr indent="-401319" lvl="1" marL="914400" marR="0" rtl="0" algn="l">
              <a:lnSpc>
                <a:spcPct val="90000"/>
              </a:lnSpc>
              <a:spcBef>
                <a:spcPts val="567"/>
              </a:spcBef>
              <a:spcAft>
                <a:spcPts val="0"/>
              </a:spcAft>
              <a:buClr>
                <a:schemeClr val="dk1"/>
              </a:buClr>
              <a:buSzPts val="2720"/>
              <a:buFont typeface="Arial"/>
              <a:buChar char="•"/>
              <a:defRPr b="0" i="0" sz="2720" u="none" cap="none" strike="noStrike">
                <a:solidFill>
                  <a:schemeClr val="dk1"/>
                </a:solidFill>
                <a:latin typeface="Arial"/>
                <a:ea typeface="Arial"/>
                <a:cs typeface="Arial"/>
                <a:sym typeface="Arial"/>
              </a:defRPr>
            </a:lvl2pPr>
            <a:lvl3pPr indent="-372554" lvl="2" marL="1371600" marR="0" rtl="0" algn="l">
              <a:lnSpc>
                <a:spcPct val="90000"/>
              </a:lnSpc>
              <a:spcBef>
                <a:spcPts val="567"/>
              </a:spcBef>
              <a:spcAft>
                <a:spcPts val="0"/>
              </a:spcAft>
              <a:buClr>
                <a:schemeClr val="dk1"/>
              </a:buClr>
              <a:buSzPts val="2267"/>
              <a:buFont typeface="Arial"/>
              <a:buChar char="•"/>
              <a:defRPr b="0" i="0" sz="2267" u="none" cap="none" strike="noStrike">
                <a:solidFill>
                  <a:schemeClr val="dk1"/>
                </a:solidFill>
                <a:latin typeface="Arial"/>
                <a:ea typeface="Arial"/>
                <a:cs typeface="Arial"/>
                <a:sym typeface="Arial"/>
              </a:defRPr>
            </a:lvl3pPr>
            <a:lvl4pPr indent="-358139" lvl="3" marL="1828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4pPr>
            <a:lvl5pPr indent="-358139" lvl="4" marL="22860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5pPr>
            <a:lvl6pPr indent="-358139" lvl="5" marL="27432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6pPr>
            <a:lvl7pPr indent="-358139" lvl="6" marL="32004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7pPr>
            <a:lvl8pPr indent="-358140" lvl="7" marL="36576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8pPr>
            <a:lvl9pPr indent="-358140" lvl="8" marL="4114800" marR="0" rtl="0" algn="l">
              <a:lnSpc>
                <a:spcPct val="90000"/>
              </a:lnSpc>
              <a:spcBef>
                <a:spcPts val="567"/>
              </a:spcBef>
              <a:spcAft>
                <a:spcPts val="0"/>
              </a:spcAft>
              <a:buClr>
                <a:schemeClr val="dk1"/>
              </a:buClr>
              <a:buSzPts val="2040"/>
              <a:buFont typeface="Arial"/>
              <a:buChar char="•"/>
              <a:defRPr b="0" i="0" sz="2040" u="none" cap="none" strike="noStrike">
                <a:solidFill>
                  <a:schemeClr val="dk1"/>
                </a:solidFill>
                <a:latin typeface="Arial"/>
                <a:ea typeface="Arial"/>
                <a:cs typeface="Arial"/>
                <a:sym typeface="Arial"/>
              </a:defRPr>
            </a:lvl9pPr>
          </a:lstStyle>
          <a:p/>
        </p:txBody>
      </p:sp>
      <p:sp>
        <p:nvSpPr>
          <p:cNvPr id="95" name="Google Shape;95;p4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4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Google Shape;97;p4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vmlDrawing" Target="../drawings/vmlDrawing2.vml"/><Relationship Id="rId4" Type="http://schemas.openxmlformats.org/officeDocument/2006/relationships/image" Target="../media/image24.png"/><Relationship Id="rId10" Type="http://schemas.openxmlformats.org/officeDocument/2006/relationships/image" Target="../media/image12.png"/><Relationship Id="rId9" Type="http://schemas.openxmlformats.org/officeDocument/2006/relationships/oleObject" Target="../embeddings/oleObject2.bin"/><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vmlDrawing" Target="../drawings/vmlDrawing1.vml"/><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oleObject" Target="../embeddings/oleObject1.bin"/><Relationship Id="rId7" Type="http://schemas.openxmlformats.org/officeDocument/2006/relationships/oleObject" Target="../embeddings/oleObject1.bin"/><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44.png"/><Relationship Id="rId5"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43.png"/><Relationship Id="rId5"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
          <p:cNvSpPr txBox="1"/>
          <p:nvPr>
            <p:ph idx="2" type="body"/>
          </p:nvPr>
        </p:nvSpPr>
        <p:spPr>
          <a:xfrm>
            <a:off x="606320" y="1962150"/>
            <a:ext cx="12271480" cy="157137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FFFFFF"/>
              </a:buClr>
              <a:buSzPts val="5400"/>
              <a:buFont typeface="Source Serif Pro"/>
              <a:buNone/>
            </a:pPr>
            <a:r>
              <a:rPr lang="en-US"/>
              <a:t>Limitless Reach: </a:t>
            </a:r>
            <a:r>
              <a:rPr lang="en-US" sz="5400"/>
              <a:t>Streamlining Virtual Injury Prevention Program Delivery for Widespread Implementation </a:t>
            </a:r>
            <a:endParaRPr/>
          </a:p>
        </p:txBody>
      </p:sp>
      <p:sp>
        <p:nvSpPr>
          <p:cNvPr id="120" name="Google Shape;120;p1"/>
          <p:cNvSpPr txBox="1"/>
          <p:nvPr>
            <p:ph idx="3" type="body"/>
          </p:nvPr>
        </p:nvSpPr>
        <p:spPr>
          <a:xfrm>
            <a:off x="606320" y="5811302"/>
            <a:ext cx="4324495" cy="37908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500"/>
              <a:buFont typeface="Arial"/>
              <a:buNone/>
            </a:pPr>
            <a:r>
              <a:rPr lang="en-US"/>
              <a:t>Kristi L. Ladowski, MPH</a:t>
            </a:r>
            <a:endParaRPr/>
          </a:p>
        </p:txBody>
      </p:sp>
      <p:sp>
        <p:nvSpPr>
          <p:cNvPr id="121" name="Google Shape;121;p1"/>
          <p:cNvSpPr txBox="1"/>
          <p:nvPr>
            <p:ph idx="4" type="body"/>
          </p:nvPr>
        </p:nvSpPr>
        <p:spPr>
          <a:xfrm>
            <a:off x="606320" y="6190390"/>
            <a:ext cx="4324495" cy="39401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500"/>
              <a:buFont typeface="Arial"/>
              <a:buNone/>
            </a:pPr>
            <a:r>
              <a:rPr lang="en-US"/>
              <a:t>Injury Prevention &amp; Outreach Coordinator</a:t>
            </a:r>
            <a:endParaRPr/>
          </a:p>
          <a:p>
            <a:pPr indent="0" lvl="0" marL="0" rtl="0" algn="l">
              <a:lnSpc>
                <a:spcPct val="90000"/>
              </a:lnSpc>
              <a:spcBef>
                <a:spcPts val="0"/>
              </a:spcBef>
              <a:spcAft>
                <a:spcPts val="0"/>
              </a:spcAft>
              <a:buClr>
                <a:schemeClr val="lt1"/>
              </a:buClr>
              <a:buSzPts val="1500"/>
              <a:buFont typeface="Arial"/>
              <a:buNone/>
            </a:pPr>
            <a:r>
              <a:rPr lang="en-US"/>
              <a:t>Stony Brook University Hospital Trauma Center</a:t>
            </a:r>
            <a:endParaRPr/>
          </a:p>
        </p:txBody>
      </p:sp>
      <p:sp>
        <p:nvSpPr>
          <p:cNvPr id="122" name="Google Shape;122;p1"/>
          <p:cNvSpPr txBox="1"/>
          <p:nvPr>
            <p:ph idx="5" type="body"/>
          </p:nvPr>
        </p:nvSpPr>
        <p:spPr>
          <a:xfrm>
            <a:off x="606320" y="6932530"/>
            <a:ext cx="6162780" cy="39401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500"/>
              <a:buFont typeface="Arial"/>
              <a:buNone/>
            </a:pPr>
            <a:r>
              <a:rPr lang="en-US"/>
              <a:t>June 2022</a:t>
            </a:r>
            <a:endParaRPr/>
          </a:p>
        </p:txBody>
      </p:sp>
      <p:sp>
        <p:nvSpPr>
          <p:cNvPr id="123" name="Google Shape;123;p1"/>
          <p:cNvSpPr txBox="1"/>
          <p:nvPr/>
        </p:nvSpPr>
        <p:spPr>
          <a:xfrm>
            <a:off x="5515918" y="5774158"/>
            <a:ext cx="4324495" cy="37908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1587"/>
              <a:buFont typeface="Arial"/>
              <a:buNone/>
            </a:pPr>
            <a:r>
              <a:rPr b="1" i="0" lang="en-US" sz="1587" u="none" cap="none" strike="noStrike">
                <a:solidFill>
                  <a:schemeClr val="lt1"/>
                </a:solidFill>
                <a:latin typeface="Arial"/>
                <a:ea typeface="Arial"/>
                <a:cs typeface="Arial"/>
                <a:sym typeface="Arial"/>
              </a:rPr>
              <a:t>Han Wang</a:t>
            </a:r>
            <a:endParaRPr/>
          </a:p>
        </p:txBody>
      </p:sp>
      <p:sp>
        <p:nvSpPr>
          <p:cNvPr id="124" name="Google Shape;124;p1"/>
          <p:cNvSpPr txBox="1"/>
          <p:nvPr/>
        </p:nvSpPr>
        <p:spPr>
          <a:xfrm>
            <a:off x="5481195" y="6190390"/>
            <a:ext cx="4324495" cy="39401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1587"/>
              <a:buFont typeface="Arial"/>
              <a:buNone/>
            </a:pPr>
            <a:r>
              <a:rPr b="0" i="1" lang="en-US" sz="1587" u="none" cap="none" strike="noStrike">
                <a:solidFill>
                  <a:schemeClr val="lt1"/>
                </a:solidFill>
                <a:latin typeface="Arial"/>
                <a:ea typeface="Arial"/>
                <a:cs typeface="Arial"/>
                <a:sym typeface="Arial"/>
              </a:rPr>
              <a:t>Masters in Public Health Candidate</a:t>
            </a:r>
            <a:endParaRPr/>
          </a:p>
          <a:p>
            <a:pPr indent="0" lvl="0" marL="0" marR="0" rtl="0" algn="l">
              <a:lnSpc>
                <a:spcPct val="90000"/>
              </a:lnSpc>
              <a:spcBef>
                <a:spcPts val="0"/>
              </a:spcBef>
              <a:spcAft>
                <a:spcPts val="0"/>
              </a:spcAft>
              <a:buClr>
                <a:schemeClr val="lt1"/>
              </a:buClr>
              <a:buSzPts val="1587"/>
              <a:buFont typeface="Arial"/>
              <a:buNone/>
            </a:pPr>
            <a:r>
              <a:rPr b="0" i="1" lang="en-US" sz="1587" u="none" cap="none" strike="noStrike">
                <a:solidFill>
                  <a:schemeClr val="lt1"/>
                </a:solidFill>
                <a:latin typeface="Arial"/>
                <a:ea typeface="Arial"/>
                <a:cs typeface="Arial"/>
                <a:sym typeface="Arial"/>
              </a:rPr>
              <a:t>Stony Brook University</a:t>
            </a:r>
            <a:endParaRPr/>
          </a:p>
        </p:txBody>
      </p:sp>
      <p:sp>
        <p:nvSpPr>
          <p:cNvPr id="125" name="Google Shape;125;p1"/>
          <p:cNvSpPr txBox="1"/>
          <p:nvPr/>
        </p:nvSpPr>
        <p:spPr>
          <a:xfrm>
            <a:off x="10089845" y="5774158"/>
            <a:ext cx="4324495" cy="37908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1587"/>
              <a:buFont typeface="Arial"/>
              <a:buNone/>
            </a:pPr>
            <a:r>
              <a:rPr b="1" i="0" lang="en-US" sz="1587" u="none" cap="none" strike="noStrike">
                <a:solidFill>
                  <a:schemeClr val="lt1"/>
                </a:solidFill>
                <a:latin typeface="Arial"/>
                <a:ea typeface="Arial"/>
                <a:cs typeface="Arial"/>
                <a:sym typeface="Arial"/>
              </a:rPr>
              <a:t>Dunya Hamdan</a:t>
            </a:r>
            <a:endParaRPr/>
          </a:p>
        </p:txBody>
      </p:sp>
      <p:sp>
        <p:nvSpPr>
          <p:cNvPr id="126" name="Google Shape;126;p1"/>
          <p:cNvSpPr txBox="1"/>
          <p:nvPr/>
        </p:nvSpPr>
        <p:spPr>
          <a:xfrm>
            <a:off x="10031970" y="6145781"/>
            <a:ext cx="4324495" cy="39401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1587"/>
              <a:buFont typeface="Arial"/>
              <a:buNone/>
            </a:pPr>
            <a:r>
              <a:rPr b="0" i="1" lang="en-US" sz="1587" u="none" cap="none" strike="noStrike">
                <a:solidFill>
                  <a:schemeClr val="lt1"/>
                </a:solidFill>
                <a:latin typeface="Arial"/>
                <a:ea typeface="Arial"/>
                <a:cs typeface="Arial"/>
                <a:sym typeface="Arial"/>
              </a:rPr>
              <a:t>Masters in Public Health Candidate</a:t>
            </a:r>
            <a:endParaRPr/>
          </a:p>
          <a:p>
            <a:pPr indent="0" lvl="0" marL="0" marR="0" rtl="0" algn="l">
              <a:lnSpc>
                <a:spcPct val="90000"/>
              </a:lnSpc>
              <a:spcBef>
                <a:spcPts val="0"/>
              </a:spcBef>
              <a:spcAft>
                <a:spcPts val="0"/>
              </a:spcAft>
              <a:buClr>
                <a:schemeClr val="lt1"/>
              </a:buClr>
              <a:buSzPts val="1587"/>
              <a:buFont typeface="Arial"/>
              <a:buNone/>
            </a:pPr>
            <a:r>
              <a:rPr b="0" i="1" lang="en-US" sz="1587" u="none" cap="none" strike="noStrike">
                <a:solidFill>
                  <a:schemeClr val="lt1"/>
                </a:solidFill>
                <a:latin typeface="Arial"/>
                <a:ea typeface="Arial"/>
                <a:cs typeface="Arial"/>
                <a:sym typeface="Arial"/>
              </a:rPr>
              <a:t>Stony Brook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0"/>
          <p:cNvSpPr txBox="1"/>
          <p:nvPr>
            <p:ph idx="2" type="body"/>
          </p:nvPr>
        </p:nvSpPr>
        <p:spPr>
          <a:xfrm>
            <a:off x="513723" y="3000960"/>
            <a:ext cx="12271480" cy="766331"/>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FFFFFF"/>
              </a:buClr>
              <a:buSzPts val="4800"/>
              <a:buNone/>
            </a:pPr>
            <a:r>
              <a:rPr lang="en-US"/>
              <a:t>COVID March 2020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1"/>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Getting Started </a:t>
            </a:r>
            <a:endParaRPr/>
          </a:p>
        </p:txBody>
      </p:sp>
      <p:sp>
        <p:nvSpPr>
          <p:cNvPr id="275" name="Google Shape;275;p11"/>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NY Pause March 15, 2020</a:t>
            </a:r>
            <a:endParaRPr/>
          </a:p>
        </p:txBody>
      </p:sp>
      <p:sp>
        <p:nvSpPr>
          <p:cNvPr id="276" name="Google Shape;276;p11"/>
          <p:cNvSpPr txBox="1"/>
          <p:nvPr>
            <p:ph idx="3" type="body"/>
          </p:nvPr>
        </p:nvSpPr>
        <p:spPr>
          <a:xfrm>
            <a:off x="1352552" y="2867385"/>
            <a:ext cx="9142576" cy="418486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000"/>
              <a:buFont typeface="Arial"/>
              <a:buChar char="•"/>
            </a:pPr>
            <a:r>
              <a:rPr lang="en-US"/>
              <a:t>New workshops started March 11, 2020</a:t>
            </a:r>
            <a:endParaRPr/>
          </a:p>
          <a:p>
            <a:pPr indent="-342900" lvl="0" marL="342900" rtl="0" algn="l">
              <a:lnSpc>
                <a:spcPct val="90000"/>
              </a:lnSpc>
              <a:spcBef>
                <a:spcPts val="1133"/>
              </a:spcBef>
              <a:spcAft>
                <a:spcPts val="0"/>
              </a:spcAft>
              <a:buClr>
                <a:schemeClr val="dk1"/>
              </a:buClr>
              <a:buSzPts val="2000"/>
              <a:buFont typeface="Arial"/>
              <a:buChar char="•"/>
            </a:pPr>
            <a:r>
              <a:rPr lang="en-US"/>
              <a:t>In-person -&gt; Zoom (from my living room)</a:t>
            </a:r>
            <a:endParaRPr/>
          </a:p>
          <a:p>
            <a:pPr indent="-342900" lvl="0" marL="342900" rtl="0" algn="l">
              <a:lnSpc>
                <a:spcPct val="90000"/>
              </a:lnSpc>
              <a:spcBef>
                <a:spcPts val="1133"/>
              </a:spcBef>
              <a:spcAft>
                <a:spcPts val="0"/>
              </a:spcAft>
              <a:buClr>
                <a:schemeClr val="dk1"/>
              </a:buClr>
              <a:buSzPts val="2000"/>
              <a:buFont typeface="Arial"/>
              <a:buChar char="•"/>
            </a:pPr>
            <a:r>
              <a:rPr lang="en-US"/>
              <a:t>Practice the movements already taught in-person </a:t>
            </a:r>
            <a:endParaRPr/>
          </a:p>
          <a:p>
            <a:pPr indent="-342900" lvl="0" marL="342900" rtl="0" algn="l">
              <a:lnSpc>
                <a:spcPct val="90000"/>
              </a:lnSpc>
              <a:spcBef>
                <a:spcPts val="1133"/>
              </a:spcBef>
              <a:spcAft>
                <a:spcPts val="0"/>
              </a:spcAft>
              <a:buClr>
                <a:schemeClr val="dk1"/>
              </a:buClr>
              <a:buSzPts val="2000"/>
              <a:buFont typeface="Arial"/>
              <a:buChar char="•"/>
            </a:pPr>
            <a:r>
              <a:rPr lang="en-US"/>
              <a:t>Thought it was a temporary 2-week arrangement…boy were we wrong!</a:t>
            </a:r>
            <a:endParaRPr/>
          </a:p>
          <a:p>
            <a:pPr indent="-342900" lvl="0" marL="342900" rtl="0" algn="l">
              <a:lnSpc>
                <a:spcPct val="90000"/>
              </a:lnSpc>
              <a:spcBef>
                <a:spcPts val="1133"/>
              </a:spcBef>
              <a:spcAft>
                <a:spcPts val="0"/>
              </a:spcAft>
              <a:buClr>
                <a:schemeClr val="dk1"/>
              </a:buClr>
              <a:buSzPts val="2000"/>
              <a:buFont typeface="Arial"/>
              <a:buChar char="•"/>
            </a:pPr>
            <a:r>
              <a:rPr lang="en-US"/>
              <a:t>Requests for more/new movements</a:t>
            </a:r>
            <a:endParaRPr/>
          </a:p>
          <a:p>
            <a:pPr indent="-213359" lvl="0" marL="342900" rtl="0" algn="l">
              <a:lnSpc>
                <a:spcPct val="90000"/>
              </a:lnSpc>
              <a:spcBef>
                <a:spcPts val="1133"/>
              </a:spcBef>
              <a:spcAft>
                <a:spcPts val="0"/>
              </a:spcAft>
              <a:buClr>
                <a:schemeClr val="dk1"/>
              </a:buClr>
              <a:buSzPts val="2040"/>
              <a:buFont typeface="Arial"/>
              <a:buNone/>
            </a:pPr>
            <a:r>
              <a:t/>
            </a:r>
            <a:endParaRPr/>
          </a:p>
          <a:p>
            <a:pPr indent="0" lvl="0" marL="0" rtl="0" algn="l">
              <a:lnSpc>
                <a:spcPct val="90000"/>
              </a:lnSpc>
              <a:spcBef>
                <a:spcPts val="1133"/>
              </a:spcBef>
              <a:spcAft>
                <a:spcPts val="0"/>
              </a:spcAft>
              <a:buClr>
                <a:schemeClr val="dk1"/>
              </a:buClr>
              <a:buSzPts val="2000"/>
              <a:buFont typeface="Arial"/>
              <a:buNone/>
            </a:pPr>
            <a:r>
              <a:rPr lang="en-US"/>
              <a:t>Looks like we’ll be doing this for awhile…</a:t>
            </a:r>
            <a:endParaRPr/>
          </a:p>
          <a:p>
            <a:pPr indent="-213359" lvl="0" marL="342900" rtl="0" algn="l">
              <a:lnSpc>
                <a:spcPct val="90000"/>
              </a:lnSpc>
              <a:spcBef>
                <a:spcPts val="1133"/>
              </a:spcBef>
              <a:spcAft>
                <a:spcPts val="0"/>
              </a:spcAft>
              <a:buClr>
                <a:schemeClr val="dk1"/>
              </a:buClr>
              <a:buSzPts val="2040"/>
              <a:buFont typeface="Arial"/>
              <a:buNone/>
            </a:pPr>
            <a:r>
              <a:t/>
            </a:r>
            <a:endParaRPr/>
          </a:p>
        </p:txBody>
      </p:sp>
      <p:pic>
        <p:nvPicPr>
          <p:cNvPr id="277" name="Google Shape;277;p11"/>
          <p:cNvPicPr preferRelativeResize="0"/>
          <p:nvPr/>
        </p:nvPicPr>
        <p:blipFill rotWithShape="1">
          <a:blip r:embed="rId3">
            <a:alphaModFix/>
          </a:blip>
          <a:srcRect b="0" l="0" r="0" t="0"/>
          <a:stretch/>
        </p:blipFill>
        <p:spPr>
          <a:xfrm>
            <a:off x="8702115" y="4603641"/>
            <a:ext cx="4618165" cy="28300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2"/>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B4A5D"/>
              </a:buClr>
              <a:buSzPts val="4000"/>
              <a:buNone/>
            </a:pPr>
            <a:r>
              <a:rPr lang="en-US"/>
              <a:t>Considerations for Going Virtual</a:t>
            </a:r>
            <a:endParaRPr/>
          </a:p>
        </p:txBody>
      </p:sp>
      <p:sp>
        <p:nvSpPr>
          <p:cNvPr id="287" name="Google Shape;287;p12"/>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4A299"/>
              </a:buClr>
              <a:buSzPts val="2400"/>
              <a:buFont typeface="Arial"/>
              <a:buNone/>
            </a:pPr>
            <a:r>
              <a:rPr lang="en-US"/>
              <a:t>Visit NCOA’s Resources for Remote Delivery </a:t>
            </a:r>
            <a:endParaRPr/>
          </a:p>
        </p:txBody>
      </p:sp>
      <p:sp>
        <p:nvSpPr>
          <p:cNvPr id="288" name="Google Shape;288;p12"/>
          <p:cNvSpPr txBox="1"/>
          <p:nvPr>
            <p:ph idx="12" type="sldNum"/>
          </p:nvPr>
        </p:nvSpPr>
        <p:spPr>
          <a:xfrm>
            <a:off x="13471525" y="7077075"/>
            <a:ext cx="346075" cy="414338"/>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grpSp>
        <p:nvGrpSpPr>
          <p:cNvPr id="289" name="Google Shape;289;p12"/>
          <p:cNvGrpSpPr/>
          <p:nvPr/>
        </p:nvGrpSpPr>
        <p:grpSpPr>
          <a:xfrm>
            <a:off x="1562869" y="3449424"/>
            <a:ext cx="8721941" cy="3020782"/>
            <a:chOff x="210317" y="582039"/>
            <a:chExt cx="8721941" cy="3020782"/>
          </a:xfrm>
        </p:grpSpPr>
        <p:sp>
          <p:nvSpPr>
            <p:cNvPr id="290" name="Google Shape;290;p12"/>
            <p:cNvSpPr/>
            <p:nvPr/>
          </p:nvSpPr>
          <p:spPr>
            <a:xfrm>
              <a:off x="210317" y="582039"/>
              <a:ext cx="1154677" cy="115467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2"/>
            <p:cNvSpPr/>
            <p:nvPr/>
          </p:nvSpPr>
          <p:spPr>
            <a:xfrm>
              <a:off x="452799" y="824522"/>
              <a:ext cx="669713" cy="669713"/>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2"/>
            <p:cNvSpPr/>
            <p:nvPr/>
          </p:nvSpPr>
          <p:spPr>
            <a:xfrm>
              <a:off x="1612425" y="582039"/>
              <a:ext cx="2721740" cy="11546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2"/>
            <p:cNvSpPr txBox="1"/>
            <p:nvPr/>
          </p:nvSpPr>
          <p:spPr>
            <a:xfrm>
              <a:off x="1612425" y="582039"/>
              <a:ext cx="2721740" cy="115467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Do you have the technical capacity?</a:t>
              </a:r>
              <a:endParaRPr/>
            </a:p>
          </p:txBody>
        </p:sp>
        <p:sp>
          <p:nvSpPr>
            <p:cNvPr id="294" name="Google Shape;294;p12"/>
            <p:cNvSpPr/>
            <p:nvPr/>
          </p:nvSpPr>
          <p:spPr>
            <a:xfrm>
              <a:off x="4808409" y="582039"/>
              <a:ext cx="1154677" cy="115467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2"/>
            <p:cNvSpPr/>
            <p:nvPr/>
          </p:nvSpPr>
          <p:spPr>
            <a:xfrm>
              <a:off x="5050891" y="824522"/>
              <a:ext cx="669713" cy="669713"/>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2"/>
            <p:cNvSpPr/>
            <p:nvPr/>
          </p:nvSpPr>
          <p:spPr>
            <a:xfrm>
              <a:off x="6210518" y="582039"/>
              <a:ext cx="2721740" cy="11546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2"/>
            <p:cNvSpPr txBox="1"/>
            <p:nvPr/>
          </p:nvSpPr>
          <p:spPr>
            <a:xfrm>
              <a:off x="6210518" y="582039"/>
              <a:ext cx="2721740" cy="115467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What virtual platform will you use?</a:t>
              </a:r>
              <a:endParaRPr/>
            </a:p>
          </p:txBody>
        </p:sp>
        <p:sp>
          <p:nvSpPr>
            <p:cNvPr id="298" name="Google Shape;298;p12"/>
            <p:cNvSpPr/>
            <p:nvPr/>
          </p:nvSpPr>
          <p:spPr>
            <a:xfrm>
              <a:off x="210317" y="2448144"/>
              <a:ext cx="1154677" cy="115467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2"/>
            <p:cNvSpPr/>
            <p:nvPr/>
          </p:nvSpPr>
          <p:spPr>
            <a:xfrm>
              <a:off x="452799" y="2690626"/>
              <a:ext cx="669713" cy="669713"/>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2"/>
            <p:cNvSpPr/>
            <p:nvPr/>
          </p:nvSpPr>
          <p:spPr>
            <a:xfrm>
              <a:off x="1612425" y="2448144"/>
              <a:ext cx="2721740" cy="11546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2"/>
            <p:cNvSpPr txBox="1"/>
            <p:nvPr/>
          </p:nvSpPr>
          <p:spPr>
            <a:xfrm>
              <a:off x="1612425" y="2448144"/>
              <a:ext cx="2721740" cy="115467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Do you have an appropriate space?</a:t>
              </a:r>
              <a:endParaRPr/>
            </a:p>
          </p:txBody>
        </p:sp>
        <p:sp>
          <p:nvSpPr>
            <p:cNvPr id="302" name="Google Shape;302;p12"/>
            <p:cNvSpPr/>
            <p:nvPr/>
          </p:nvSpPr>
          <p:spPr>
            <a:xfrm>
              <a:off x="4808409" y="2448144"/>
              <a:ext cx="1154677" cy="115467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2"/>
            <p:cNvSpPr/>
            <p:nvPr/>
          </p:nvSpPr>
          <p:spPr>
            <a:xfrm>
              <a:off x="5050891" y="2690626"/>
              <a:ext cx="669713" cy="669713"/>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2"/>
            <p:cNvSpPr/>
            <p:nvPr/>
          </p:nvSpPr>
          <p:spPr>
            <a:xfrm>
              <a:off x="6210518" y="2448144"/>
              <a:ext cx="2721740" cy="11546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
            <p:cNvSpPr txBox="1"/>
            <p:nvPr/>
          </p:nvSpPr>
          <p:spPr>
            <a:xfrm>
              <a:off x="6210518" y="2448144"/>
              <a:ext cx="2721740" cy="115467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Are you able to provide quality information?</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3"/>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Safety Considerations</a:t>
            </a:r>
            <a:endParaRPr/>
          </a:p>
        </p:txBody>
      </p:sp>
      <p:sp>
        <p:nvSpPr>
          <p:cNvPr id="315" name="Google Shape;315;p13"/>
          <p:cNvSpPr txBox="1"/>
          <p:nvPr>
            <p:ph idx="2" type="body"/>
          </p:nvPr>
        </p:nvSpPr>
        <p:spPr>
          <a:xfrm>
            <a:off x="1352551" y="1858539"/>
            <a:ext cx="4909354"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Before</a:t>
            </a:r>
            <a:r>
              <a:rPr lang="en-US" sz="1800"/>
              <a:t> </a:t>
            </a:r>
            <a:r>
              <a:rPr lang="en-US"/>
              <a:t>Workshops</a:t>
            </a:r>
            <a:endParaRPr sz="1800"/>
          </a:p>
        </p:txBody>
      </p:sp>
      <p:sp>
        <p:nvSpPr>
          <p:cNvPr id="316" name="Google Shape;316;p13"/>
          <p:cNvSpPr txBox="1"/>
          <p:nvPr>
            <p:ph idx="3" type="body"/>
          </p:nvPr>
        </p:nvSpPr>
        <p:spPr>
          <a:xfrm>
            <a:off x="1352552" y="2867385"/>
            <a:ext cx="4909352" cy="4184862"/>
          </a:xfrm>
          <a:prstGeom prst="rect">
            <a:avLst/>
          </a:prstGeom>
          <a:noFill/>
          <a:ln>
            <a:noFill/>
          </a:ln>
        </p:spPr>
        <p:txBody>
          <a:bodyPr anchorCtr="0" anchor="t" bIns="45700" lIns="91425" spcFirstLastPara="1" rIns="91425" wrap="square" tIns="45700">
            <a:noAutofit/>
          </a:bodyPr>
          <a:lstStyle/>
          <a:p>
            <a:pPr indent="-259078" lvl="0" marL="259078" rtl="0" algn="l">
              <a:lnSpc>
                <a:spcPct val="90000"/>
              </a:lnSpc>
              <a:spcBef>
                <a:spcPts val="0"/>
              </a:spcBef>
              <a:spcAft>
                <a:spcPts val="0"/>
              </a:spcAft>
              <a:buClr>
                <a:schemeClr val="dk1"/>
              </a:buClr>
              <a:buSzPts val="2000"/>
              <a:buFont typeface="Arial"/>
              <a:buChar char="•"/>
            </a:pPr>
            <a:r>
              <a:rPr lang="en-US" sz="2000">
                <a:latin typeface="Arial"/>
                <a:ea typeface="Arial"/>
                <a:cs typeface="Arial"/>
                <a:sym typeface="Arial"/>
              </a:rPr>
              <a:t>Is there a physical component that carries an inherent risk?</a:t>
            </a:r>
            <a:endParaRPr/>
          </a:p>
          <a:p>
            <a:pPr indent="-259077" lvl="1" marL="777234" rtl="0" algn="l">
              <a:lnSpc>
                <a:spcPct val="90000"/>
              </a:lnSpc>
              <a:spcBef>
                <a:spcPts val="567"/>
              </a:spcBef>
              <a:spcAft>
                <a:spcPts val="0"/>
              </a:spcAft>
              <a:buClr>
                <a:schemeClr val="dk1"/>
              </a:buClr>
              <a:buSzPts val="2000"/>
              <a:buFont typeface="Arial"/>
              <a:buChar char="•"/>
            </a:pPr>
            <a:r>
              <a:rPr lang="en-US" sz="2000">
                <a:latin typeface="Arial"/>
                <a:ea typeface="Arial"/>
                <a:cs typeface="Arial"/>
                <a:sym typeface="Arial"/>
              </a:rPr>
              <a:t>Are there special considerations for physical/mental/medical conditions?</a:t>
            </a:r>
            <a:endParaRPr/>
          </a:p>
          <a:p>
            <a:pPr indent="-259078" lvl="0" marL="259078" rtl="0" algn="l">
              <a:lnSpc>
                <a:spcPct val="90000"/>
              </a:lnSpc>
              <a:spcBef>
                <a:spcPts val="1133"/>
              </a:spcBef>
              <a:spcAft>
                <a:spcPts val="0"/>
              </a:spcAft>
              <a:buClr>
                <a:schemeClr val="dk1"/>
              </a:buClr>
              <a:buSzPts val="2000"/>
              <a:buFont typeface="Arial"/>
              <a:buChar char="•"/>
            </a:pPr>
            <a:r>
              <a:rPr lang="en-US" sz="2000">
                <a:latin typeface="Arial"/>
                <a:ea typeface="Arial"/>
                <a:cs typeface="Arial"/>
                <a:sym typeface="Arial"/>
              </a:rPr>
              <a:t>Will you screen individuals in advance?</a:t>
            </a:r>
            <a:endParaRPr/>
          </a:p>
          <a:p>
            <a:pPr indent="-259077" lvl="1" marL="777234" rtl="0" algn="l">
              <a:lnSpc>
                <a:spcPct val="90000"/>
              </a:lnSpc>
              <a:spcBef>
                <a:spcPts val="567"/>
              </a:spcBef>
              <a:spcAft>
                <a:spcPts val="0"/>
              </a:spcAft>
              <a:buClr>
                <a:schemeClr val="dk1"/>
              </a:buClr>
              <a:buSzPts val="2000"/>
              <a:buFont typeface="Arial"/>
              <a:buChar char="•"/>
            </a:pPr>
            <a:r>
              <a:rPr lang="en-US" sz="2000">
                <a:latin typeface="Arial"/>
                <a:ea typeface="Arial"/>
                <a:cs typeface="Arial"/>
                <a:sym typeface="Arial"/>
              </a:rPr>
              <a:t>Questionnaire? Physical Assessment?</a:t>
            </a:r>
            <a:endParaRPr/>
          </a:p>
          <a:p>
            <a:pPr indent="-259078" lvl="0" marL="259078" rtl="0" algn="l">
              <a:lnSpc>
                <a:spcPct val="90000"/>
              </a:lnSpc>
              <a:spcBef>
                <a:spcPts val="1133"/>
              </a:spcBef>
              <a:spcAft>
                <a:spcPts val="0"/>
              </a:spcAft>
              <a:buClr>
                <a:schemeClr val="dk1"/>
              </a:buClr>
              <a:buSzPts val="2000"/>
              <a:buFont typeface="Arial"/>
              <a:buChar char="•"/>
            </a:pPr>
            <a:r>
              <a:rPr lang="en-US" sz="2000">
                <a:latin typeface="Arial"/>
                <a:ea typeface="Arial"/>
                <a:cs typeface="Arial"/>
                <a:sym typeface="Arial"/>
              </a:rPr>
              <a:t>Will you collect consent forms?</a:t>
            </a:r>
            <a:endParaRPr/>
          </a:p>
          <a:p>
            <a:pPr indent="-259077" lvl="1" marL="777234" rtl="0" algn="l">
              <a:lnSpc>
                <a:spcPct val="90000"/>
              </a:lnSpc>
              <a:spcBef>
                <a:spcPts val="567"/>
              </a:spcBef>
              <a:spcAft>
                <a:spcPts val="0"/>
              </a:spcAft>
              <a:buClr>
                <a:schemeClr val="dk1"/>
              </a:buClr>
              <a:buSzPts val="2000"/>
              <a:buFont typeface="Arial"/>
              <a:buChar char="•"/>
            </a:pPr>
            <a:r>
              <a:rPr lang="en-US" sz="2000">
                <a:latin typeface="Arial"/>
                <a:ea typeface="Arial"/>
                <a:cs typeface="Arial"/>
                <a:sym typeface="Arial"/>
              </a:rPr>
              <a:t>If yes, how? Electronic, verbal, mailed…</a:t>
            </a:r>
            <a:endParaRPr/>
          </a:p>
          <a:p>
            <a:pPr indent="-259078" lvl="0" marL="259078" rtl="0" algn="l">
              <a:lnSpc>
                <a:spcPct val="90000"/>
              </a:lnSpc>
              <a:spcBef>
                <a:spcPts val="1133"/>
              </a:spcBef>
              <a:spcAft>
                <a:spcPts val="0"/>
              </a:spcAft>
              <a:buClr>
                <a:schemeClr val="dk1"/>
              </a:buClr>
              <a:buSzPts val="2000"/>
              <a:buFont typeface="Arial"/>
              <a:buChar char="•"/>
            </a:pPr>
            <a:r>
              <a:rPr lang="en-US" sz="2000">
                <a:latin typeface="Arial"/>
                <a:ea typeface="Arial"/>
                <a:cs typeface="Arial"/>
                <a:sym typeface="Arial"/>
              </a:rPr>
              <a:t>Should you collect ICE info? </a:t>
            </a:r>
            <a:endParaRPr/>
          </a:p>
          <a:p>
            <a:pPr indent="-259077" lvl="1" marL="777234" rtl="0" algn="l">
              <a:lnSpc>
                <a:spcPct val="90000"/>
              </a:lnSpc>
              <a:spcBef>
                <a:spcPts val="567"/>
              </a:spcBef>
              <a:spcAft>
                <a:spcPts val="0"/>
              </a:spcAft>
              <a:buClr>
                <a:schemeClr val="dk1"/>
              </a:buClr>
              <a:buSzPts val="2000"/>
              <a:buFont typeface="Arial"/>
              <a:buChar char="•"/>
            </a:pPr>
            <a:r>
              <a:rPr lang="en-US" sz="2000">
                <a:latin typeface="Arial"/>
                <a:ea typeface="Arial"/>
                <a:cs typeface="Arial"/>
                <a:sym typeface="Arial"/>
              </a:rPr>
              <a:t>If yes, how and when?</a:t>
            </a:r>
            <a:endParaRPr/>
          </a:p>
          <a:p>
            <a:pPr indent="0" lvl="0" marL="0" rtl="0" algn="l">
              <a:lnSpc>
                <a:spcPct val="90000"/>
              </a:lnSpc>
              <a:spcBef>
                <a:spcPts val="1133"/>
              </a:spcBef>
              <a:spcAft>
                <a:spcPts val="0"/>
              </a:spcAft>
              <a:buClr>
                <a:schemeClr val="dk1"/>
              </a:buClr>
              <a:buSzPts val="2000"/>
              <a:buFont typeface="Arial"/>
              <a:buNone/>
            </a:pPr>
            <a:r>
              <a:t/>
            </a:r>
            <a:endParaRPr sz="2000"/>
          </a:p>
        </p:txBody>
      </p:sp>
      <p:sp>
        <p:nvSpPr>
          <p:cNvPr id="317" name="Google Shape;317;p13"/>
          <p:cNvSpPr txBox="1"/>
          <p:nvPr/>
        </p:nvSpPr>
        <p:spPr>
          <a:xfrm>
            <a:off x="7847635" y="1858539"/>
            <a:ext cx="4909354" cy="75924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4A299"/>
              </a:buClr>
              <a:buSzPts val="2400"/>
              <a:buFont typeface="Arial"/>
              <a:buNone/>
            </a:pPr>
            <a:r>
              <a:rPr b="1" i="0" lang="en-US" sz="2400" u="none" cap="none" strike="noStrike">
                <a:solidFill>
                  <a:srgbClr val="04A299"/>
                </a:solidFill>
                <a:latin typeface="Arial"/>
                <a:ea typeface="Arial"/>
                <a:cs typeface="Arial"/>
                <a:sym typeface="Arial"/>
              </a:rPr>
              <a:t>During Workshops</a:t>
            </a:r>
            <a:endParaRPr b="1" i="0" sz="1800" u="none" cap="none" strike="noStrike">
              <a:solidFill>
                <a:srgbClr val="04A299"/>
              </a:solidFill>
              <a:latin typeface="Arial"/>
              <a:ea typeface="Arial"/>
              <a:cs typeface="Arial"/>
              <a:sym typeface="Arial"/>
            </a:endParaRPr>
          </a:p>
        </p:txBody>
      </p:sp>
      <p:sp>
        <p:nvSpPr>
          <p:cNvPr id="318" name="Google Shape;318;p13"/>
          <p:cNvSpPr txBox="1"/>
          <p:nvPr/>
        </p:nvSpPr>
        <p:spPr>
          <a:xfrm>
            <a:off x="7847635" y="2867385"/>
            <a:ext cx="5405378" cy="3785652"/>
          </a:xfrm>
          <a:prstGeom prst="rect">
            <a:avLst/>
          </a:prstGeom>
          <a:noFill/>
          <a:ln>
            <a:noFill/>
          </a:ln>
        </p:spPr>
        <p:txBody>
          <a:bodyPr anchorCtr="0" anchor="t" bIns="45700" lIns="91425" spcFirstLastPara="1" rIns="91425" wrap="square" tIns="45700">
            <a:spAutoFit/>
          </a:bodyPr>
          <a:lstStyle/>
          <a:p>
            <a:pPr indent="-518156" lvl="0" marL="518156"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Do you need support staff to actively watch participants while you teach?</a:t>
            </a:r>
            <a:endParaRPr/>
          </a:p>
          <a:p>
            <a:pPr indent="-518156" lvl="1" marL="1036312"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Will they be paid or volunteer?</a:t>
            </a:r>
            <a:endParaRPr/>
          </a:p>
          <a:p>
            <a:pPr indent="-518156" lvl="1" marL="1036312"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What qualifications are needed?</a:t>
            </a:r>
            <a:endParaRPr/>
          </a:p>
          <a:p>
            <a:pPr indent="-518156" lvl="0" marL="518156"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Do you want participants to give signals or notification when walking away from screen? </a:t>
            </a:r>
            <a:endParaRPr/>
          </a:p>
          <a:p>
            <a:pPr indent="-518156" lvl="1" marL="1036312"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Thumbs up signal, verbal announcement, chat box…</a:t>
            </a:r>
            <a:endParaRPr/>
          </a:p>
          <a:p>
            <a:pPr indent="-518156" lvl="1" marL="1036312"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How will you “read” the room virtually?</a:t>
            </a:r>
            <a:endParaRPr/>
          </a:p>
          <a:p>
            <a:pPr indent="-518156" lvl="0" marL="518156"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Breaks, discussions…</a:t>
            </a:r>
            <a:endParaRPr/>
          </a:p>
          <a:p>
            <a:pPr indent="-518156" lvl="0" marL="518156"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Low vision, seated…</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4"/>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Recruitment</a:t>
            </a:r>
            <a:endParaRPr/>
          </a:p>
        </p:txBody>
      </p:sp>
      <p:sp>
        <p:nvSpPr>
          <p:cNvPr id="328" name="Google Shape;328;p14"/>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How will you advertise? </a:t>
            </a:r>
            <a:endParaRPr/>
          </a:p>
        </p:txBody>
      </p:sp>
      <p:sp>
        <p:nvSpPr>
          <p:cNvPr id="329" name="Google Shape;329;p14"/>
          <p:cNvSpPr txBox="1"/>
          <p:nvPr>
            <p:ph idx="12" type="sldNum"/>
          </p:nvPr>
        </p:nvSpPr>
        <p:spPr>
          <a:xfrm>
            <a:off x="13471525" y="7077075"/>
            <a:ext cx="346075" cy="4143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grpSp>
        <p:nvGrpSpPr>
          <p:cNvPr id="330" name="Google Shape;330;p14"/>
          <p:cNvGrpSpPr/>
          <p:nvPr/>
        </p:nvGrpSpPr>
        <p:grpSpPr>
          <a:xfrm>
            <a:off x="1562869" y="3449424"/>
            <a:ext cx="8721941" cy="3020782"/>
            <a:chOff x="210317" y="582039"/>
            <a:chExt cx="8721941" cy="3020782"/>
          </a:xfrm>
        </p:grpSpPr>
        <p:sp>
          <p:nvSpPr>
            <p:cNvPr id="331" name="Google Shape;331;p14"/>
            <p:cNvSpPr/>
            <p:nvPr/>
          </p:nvSpPr>
          <p:spPr>
            <a:xfrm>
              <a:off x="210317" y="582039"/>
              <a:ext cx="1154677" cy="115467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
            <p:cNvSpPr/>
            <p:nvPr/>
          </p:nvSpPr>
          <p:spPr>
            <a:xfrm>
              <a:off x="452799" y="824522"/>
              <a:ext cx="669713" cy="669713"/>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4"/>
            <p:cNvSpPr/>
            <p:nvPr/>
          </p:nvSpPr>
          <p:spPr>
            <a:xfrm>
              <a:off x="1612425" y="582039"/>
              <a:ext cx="2721740" cy="11546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4"/>
            <p:cNvSpPr txBox="1"/>
            <p:nvPr/>
          </p:nvSpPr>
          <p:spPr>
            <a:xfrm>
              <a:off x="1612425" y="582039"/>
              <a:ext cx="2721740" cy="115467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How will you reach your target audience?</a:t>
              </a:r>
              <a:endParaRPr/>
            </a:p>
          </p:txBody>
        </p:sp>
        <p:sp>
          <p:nvSpPr>
            <p:cNvPr id="335" name="Google Shape;335;p14"/>
            <p:cNvSpPr/>
            <p:nvPr/>
          </p:nvSpPr>
          <p:spPr>
            <a:xfrm>
              <a:off x="4808409" y="582039"/>
              <a:ext cx="1154677" cy="115467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p:nvPr/>
          </p:nvSpPr>
          <p:spPr>
            <a:xfrm>
              <a:off x="5050891" y="824522"/>
              <a:ext cx="669713" cy="669713"/>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
            <p:cNvSpPr/>
            <p:nvPr/>
          </p:nvSpPr>
          <p:spPr>
            <a:xfrm>
              <a:off x="6210518" y="582039"/>
              <a:ext cx="2721740" cy="11546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txBox="1"/>
            <p:nvPr/>
          </p:nvSpPr>
          <p:spPr>
            <a:xfrm>
              <a:off x="6210518" y="582039"/>
              <a:ext cx="2721740" cy="115467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What is your max group size?</a:t>
              </a:r>
              <a:endParaRPr/>
            </a:p>
          </p:txBody>
        </p:sp>
        <p:sp>
          <p:nvSpPr>
            <p:cNvPr id="339" name="Google Shape;339;p14"/>
            <p:cNvSpPr/>
            <p:nvPr/>
          </p:nvSpPr>
          <p:spPr>
            <a:xfrm>
              <a:off x="210317" y="2448144"/>
              <a:ext cx="1154677" cy="115467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452799" y="2690626"/>
              <a:ext cx="669713" cy="669713"/>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1612425" y="2448144"/>
              <a:ext cx="2721740" cy="11546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txBox="1"/>
            <p:nvPr/>
          </p:nvSpPr>
          <p:spPr>
            <a:xfrm>
              <a:off x="1612425" y="2448144"/>
              <a:ext cx="2721740" cy="115467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Will you have a waitlist or add more sessions?</a:t>
              </a:r>
              <a:endParaRPr/>
            </a:p>
          </p:txBody>
        </p:sp>
        <p:sp>
          <p:nvSpPr>
            <p:cNvPr id="343" name="Google Shape;343;p14"/>
            <p:cNvSpPr/>
            <p:nvPr/>
          </p:nvSpPr>
          <p:spPr>
            <a:xfrm>
              <a:off x="4808409" y="2448144"/>
              <a:ext cx="1154677" cy="115467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5050891" y="2690626"/>
              <a:ext cx="669713" cy="669713"/>
            </a:xfrm>
            <a:prstGeom prst="rect">
              <a:avLst/>
            </a:prstGeom>
            <a:blipFill rotWithShape="1">
              <a:blip r:embed="rId7">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6210518" y="2448144"/>
              <a:ext cx="2721740" cy="11546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txBox="1"/>
            <p:nvPr/>
          </p:nvSpPr>
          <p:spPr>
            <a:xfrm>
              <a:off x="6210518" y="2448144"/>
              <a:ext cx="2721740" cy="115467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Who will create advertising materials? </a:t>
              </a:r>
              <a:endParaRPr/>
            </a:p>
          </p:txBody>
        </p:sp>
      </p:grpSp>
      <p:graphicFrame>
        <p:nvGraphicFramePr>
          <p:cNvPr id="347" name="Google Shape;347;p14"/>
          <p:cNvGraphicFramePr/>
          <p:nvPr/>
        </p:nvGraphicFramePr>
        <p:xfrm>
          <a:off x="10410534" y="650155"/>
          <a:ext cx="3234028" cy="4184862"/>
        </p:xfrm>
        <a:graphic>
          <a:graphicData uri="http://schemas.openxmlformats.org/presentationml/2006/ole">
            <mc:AlternateContent>
              <mc:Choice Requires="v">
                <p:oleObj r:id="rId8" imgH="4184862" imgW="3234028" progId="Acrobat.Document.DC" spid="_x0000_s1">
                  <p:embed/>
                </p:oleObj>
              </mc:Choice>
              <mc:Fallback>
                <p:oleObj r:id="rId9" imgH="4184862" imgW="3234028" progId="Acrobat.Document.DC">
                  <p:embed/>
                  <p:pic>
                    <p:nvPicPr>
                      <p:cNvPr id="347" name="Google Shape;347;p14"/>
                      <p:cNvPicPr preferRelativeResize="0"/>
                      <p:nvPr/>
                    </p:nvPicPr>
                    <p:blipFill rotWithShape="1">
                      <a:blip r:embed="rId10">
                        <a:alphaModFix/>
                      </a:blip>
                      <a:srcRect b="0" l="0" r="0" t="0"/>
                      <a:stretch/>
                    </p:blipFill>
                    <p:spPr>
                      <a:xfrm>
                        <a:off x="10410534" y="650155"/>
                        <a:ext cx="3234028" cy="4184862"/>
                      </a:xfrm>
                      <a:prstGeom prst="rect">
                        <a:avLst/>
                      </a:prstGeom>
                      <a:noFill/>
                      <a:ln>
                        <a:noFill/>
                      </a:ln>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5"/>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Registration &amp; Data Collection </a:t>
            </a:r>
            <a:endParaRPr/>
          </a:p>
        </p:txBody>
      </p:sp>
      <p:sp>
        <p:nvSpPr>
          <p:cNvPr id="357" name="Google Shape;357;p15"/>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How will you collect information?</a:t>
            </a:r>
            <a:endParaRPr/>
          </a:p>
          <a:p>
            <a:pPr indent="0" lvl="0" marL="0" rtl="0" algn="l">
              <a:lnSpc>
                <a:spcPct val="90000"/>
              </a:lnSpc>
              <a:spcBef>
                <a:spcPts val="0"/>
              </a:spcBef>
              <a:spcAft>
                <a:spcPts val="0"/>
              </a:spcAft>
              <a:buClr>
                <a:srgbClr val="04A299"/>
              </a:buClr>
              <a:buSzPts val="2400"/>
              <a:buFont typeface="Arial"/>
              <a:buNone/>
            </a:pPr>
            <a:r>
              <a:t/>
            </a:r>
            <a:endParaRPr/>
          </a:p>
        </p:txBody>
      </p:sp>
      <p:sp>
        <p:nvSpPr>
          <p:cNvPr id="358" name="Google Shape;358;p15"/>
          <p:cNvSpPr txBox="1"/>
          <p:nvPr>
            <p:ph idx="12" type="sldNum"/>
          </p:nvPr>
        </p:nvSpPr>
        <p:spPr>
          <a:xfrm>
            <a:off x="13471525" y="7077075"/>
            <a:ext cx="346075" cy="4143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grpSp>
        <p:nvGrpSpPr>
          <p:cNvPr id="359" name="Google Shape;359;p15"/>
          <p:cNvGrpSpPr/>
          <p:nvPr/>
        </p:nvGrpSpPr>
        <p:grpSpPr>
          <a:xfrm>
            <a:off x="1352552" y="2869121"/>
            <a:ext cx="9142576" cy="4181388"/>
            <a:chOff x="0" y="1736"/>
            <a:chExt cx="9142576" cy="4181388"/>
          </a:xfrm>
        </p:grpSpPr>
        <p:sp>
          <p:nvSpPr>
            <p:cNvPr id="360" name="Google Shape;360;p15"/>
            <p:cNvSpPr/>
            <p:nvPr/>
          </p:nvSpPr>
          <p:spPr>
            <a:xfrm>
              <a:off x="0" y="1736"/>
              <a:ext cx="9142576" cy="880292"/>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266288" y="199802"/>
              <a:ext cx="484160" cy="484160"/>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1016737" y="1736"/>
              <a:ext cx="4114159" cy="88029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txBox="1"/>
            <p:nvPr/>
          </p:nvSpPr>
          <p:spPr>
            <a:xfrm>
              <a:off x="1016737" y="1736"/>
              <a:ext cx="4114159" cy="880292"/>
            </a:xfrm>
            <a:prstGeom prst="rect">
              <a:avLst/>
            </a:prstGeom>
            <a:noFill/>
            <a:ln>
              <a:noFill/>
            </a:ln>
          </p:spPr>
          <p:txBody>
            <a:bodyPr anchorCtr="0" anchor="ctr" bIns="93150" lIns="93150" spcFirstLastPara="1" rIns="93150" wrap="square" tIns="93150">
              <a:noAutofit/>
            </a:bodyPr>
            <a:lstStyle/>
            <a:p>
              <a:pPr indent="0" lvl="0" marL="0" marR="0" rtl="0" algn="l">
                <a:lnSpc>
                  <a:spcPct val="10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How will your participants register? </a:t>
              </a:r>
              <a:endParaRPr/>
            </a:p>
          </p:txBody>
        </p:sp>
        <p:sp>
          <p:nvSpPr>
            <p:cNvPr id="364" name="Google Shape;364;p15"/>
            <p:cNvSpPr/>
            <p:nvPr/>
          </p:nvSpPr>
          <p:spPr>
            <a:xfrm>
              <a:off x="5130896" y="1736"/>
              <a:ext cx="4011679" cy="88029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txBox="1"/>
            <p:nvPr/>
          </p:nvSpPr>
          <p:spPr>
            <a:xfrm>
              <a:off x="5130896" y="1736"/>
              <a:ext cx="4011679" cy="880292"/>
            </a:xfrm>
            <a:prstGeom prst="rect">
              <a:avLst/>
            </a:prstGeom>
            <a:noFill/>
            <a:ln>
              <a:noFill/>
            </a:ln>
          </p:spPr>
          <p:txBody>
            <a:bodyPr anchorCtr="0" anchor="ctr" bIns="93150" lIns="93150" spcFirstLastPara="1" rIns="93150" wrap="square" tIns="9315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Website, survey, phone, email, site host (library)…</a:t>
              </a:r>
              <a:endParaRPr/>
            </a:p>
          </p:txBody>
        </p:sp>
        <p:sp>
          <p:nvSpPr>
            <p:cNvPr id="366" name="Google Shape;366;p15"/>
            <p:cNvSpPr/>
            <p:nvPr/>
          </p:nvSpPr>
          <p:spPr>
            <a:xfrm>
              <a:off x="0" y="1102102"/>
              <a:ext cx="9142576" cy="880292"/>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266288" y="1300167"/>
              <a:ext cx="484160" cy="484160"/>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1016737" y="1102102"/>
              <a:ext cx="4114159" cy="88029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txBox="1"/>
            <p:nvPr/>
          </p:nvSpPr>
          <p:spPr>
            <a:xfrm>
              <a:off x="1016737" y="1102102"/>
              <a:ext cx="4114159" cy="880292"/>
            </a:xfrm>
            <a:prstGeom prst="rect">
              <a:avLst/>
            </a:prstGeom>
            <a:noFill/>
            <a:ln>
              <a:noFill/>
            </a:ln>
          </p:spPr>
          <p:txBody>
            <a:bodyPr anchorCtr="0" anchor="ctr" bIns="93150" lIns="93150" spcFirstLastPara="1" rIns="93150" wrap="square" tIns="93150">
              <a:noAutofit/>
            </a:bodyPr>
            <a:lstStyle/>
            <a:p>
              <a:pPr indent="0" lvl="0" marL="0" marR="0" rtl="0" algn="l">
                <a:lnSpc>
                  <a:spcPct val="10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What basic data do you need collect?</a:t>
              </a:r>
              <a:endParaRPr/>
            </a:p>
          </p:txBody>
        </p:sp>
        <p:sp>
          <p:nvSpPr>
            <p:cNvPr id="370" name="Google Shape;370;p15"/>
            <p:cNvSpPr/>
            <p:nvPr/>
          </p:nvSpPr>
          <p:spPr>
            <a:xfrm>
              <a:off x="5130896" y="1102102"/>
              <a:ext cx="4011679" cy="88029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txBox="1"/>
            <p:nvPr/>
          </p:nvSpPr>
          <p:spPr>
            <a:xfrm>
              <a:off x="5130896" y="1102102"/>
              <a:ext cx="4011679" cy="880292"/>
            </a:xfrm>
            <a:prstGeom prst="rect">
              <a:avLst/>
            </a:prstGeom>
            <a:noFill/>
            <a:ln>
              <a:noFill/>
            </a:ln>
          </p:spPr>
          <p:txBody>
            <a:bodyPr anchorCtr="0" anchor="ctr" bIns="93150" lIns="93150" spcFirstLastPara="1" rIns="93150" wrap="square" tIns="9315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Contact info, surveys…</a:t>
              </a:r>
              <a:endParaRPr/>
            </a:p>
          </p:txBody>
        </p:sp>
        <p:sp>
          <p:nvSpPr>
            <p:cNvPr id="372" name="Google Shape;372;p15"/>
            <p:cNvSpPr/>
            <p:nvPr/>
          </p:nvSpPr>
          <p:spPr>
            <a:xfrm>
              <a:off x="0" y="2202467"/>
              <a:ext cx="9142576" cy="880292"/>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266288" y="2400533"/>
              <a:ext cx="484160" cy="484160"/>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1016737" y="2202467"/>
              <a:ext cx="4114159" cy="88029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txBox="1"/>
            <p:nvPr/>
          </p:nvSpPr>
          <p:spPr>
            <a:xfrm>
              <a:off x="1016737" y="2202467"/>
              <a:ext cx="4114159" cy="880292"/>
            </a:xfrm>
            <a:prstGeom prst="rect">
              <a:avLst/>
            </a:prstGeom>
            <a:noFill/>
            <a:ln>
              <a:noFill/>
            </a:ln>
          </p:spPr>
          <p:txBody>
            <a:bodyPr anchorCtr="0" anchor="ctr" bIns="93150" lIns="93150" spcFirstLastPara="1" rIns="93150" wrap="square" tIns="93150">
              <a:noAutofit/>
            </a:bodyPr>
            <a:lstStyle/>
            <a:p>
              <a:pPr indent="0" lvl="0" marL="0" marR="0" rtl="0" algn="l">
                <a:lnSpc>
                  <a:spcPct val="10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How will you collect the data?</a:t>
              </a:r>
              <a:endParaRPr/>
            </a:p>
          </p:txBody>
        </p:sp>
        <p:sp>
          <p:nvSpPr>
            <p:cNvPr id="376" name="Google Shape;376;p15"/>
            <p:cNvSpPr/>
            <p:nvPr/>
          </p:nvSpPr>
          <p:spPr>
            <a:xfrm>
              <a:off x="5130896" y="2202467"/>
              <a:ext cx="4011679" cy="88029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txBox="1"/>
            <p:nvPr/>
          </p:nvSpPr>
          <p:spPr>
            <a:xfrm>
              <a:off x="5130896" y="2202467"/>
              <a:ext cx="4011679" cy="880292"/>
            </a:xfrm>
            <a:prstGeom prst="rect">
              <a:avLst/>
            </a:prstGeom>
            <a:noFill/>
            <a:ln>
              <a:noFill/>
            </a:ln>
          </p:spPr>
          <p:txBody>
            <a:bodyPr anchorCtr="0" anchor="ctr" bIns="93150" lIns="93150" spcFirstLastPara="1" rIns="93150" wrap="square" tIns="9315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Online survey, mailed…</a:t>
              </a:r>
              <a:endParaRPr/>
            </a:p>
          </p:txBody>
        </p:sp>
        <p:sp>
          <p:nvSpPr>
            <p:cNvPr id="378" name="Google Shape;378;p15"/>
            <p:cNvSpPr/>
            <p:nvPr/>
          </p:nvSpPr>
          <p:spPr>
            <a:xfrm>
              <a:off x="0" y="3302832"/>
              <a:ext cx="9142576" cy="880292"/>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266288" y="3500898"/>
              <a:ext cx="484160" cy="484160"/>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1016737" y="3302832"/>
              <a:ext cx="4114159" cy="88029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txBox="1"/>
            <p:nvPr/>
          </p:nvSpPr>
          <p:spPr>
            <a:xfrm>
              <a:off x="1016737" y="3302832"/>
              <a:ext cx="4114159" cy="880292"/>
            </a:xfrm>
            <a:prstGeom prst="rect">
              <a:avLst/>
            </a:prstGeom>
            <a:noFill/>
            <a:ln>
              <a:noFill/>
            </a:ln>
          </p:spPr>
          <p:txBody>
            <a:bodyPr anchorCtr="0" anchor="ctr" bIns="93150" lIns="93150" spcFirstLastPara="1" rIns="93150" wrap="square" tIns="93150">
              <a:noAutofit/>
            </a:bodyPr>
            <a:lstStyle/>
            <a:p>
              <a:pPr indent="0" lvl="0" marL="0" marR="0" rtl="0" algn="l">
                <a:lnSpc>
                  <a:spcPct val="10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How will you manage the data?</a:t>
              </a:r>
              <a:endParaRPr/>
            </a:p>
          </p:txBody>
        </p:sp>
        <p:sp>
          <p:nvSpPr>
            <p:cNvPr id="382" name="Google Shape;382;p15"/>
            <p:cNvSpPr/>
            <p:nvPr/>
          </p:nvSpPr>
          <p:spPr>
            <a:xfrm>
              <a:off x="5130896" y="3302832"/>
              <a:ext cx="4011679" cy="88029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txBox="1"/>
            <p:nvPr/>
          </p:nvSpPr>
          <p:spPr>
            <a:xfrm>
              <a:off x="5130896" y="3302832"/>
              <a:ext cx="4011679" cy="880292"/>
            </a:xfrm>
            <a:prstGeom prst="rect">
              <a:avLst/>
            </a:prstGeom>
            <a:noFill/>
            <a:ln>
              <a:noFill/>
            </a:ln>
          </p:spPr>
          <p:txBody>
            <a:bodyPr anchorCtr="0" anchor="ctr" bIns="93150" lIns="93150" spcFirstLastPara="1" rIns="93150" wrap="square" tIns="9315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One vs. Multiple Databases</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6"/>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Program Development </a:t>
            </a:r>
            <a:endParaRPr/>
          </a:p>
        </p:txBody>
      </p:sp>
      <p:sp>
        <p:nvSpPr>
          <p:cNvPr id="393" name="Google Shape;393;p16"/>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Enhancing Virtual Delivery to Plan for Long-Term Implementation </a:t>
            </a:r>
            <a:endParaRPr/>
          </a:p>
        </p:txBody>
      </p:sp>
      <p:sp>
        <p:nvSpPr>
          <p:cNvPr id="394" name="Google Shape;394;p16"/>
          <p:cNvSpPr txBox="1"/>
          <p:nvPr>
            <p:ph idx="3" type="body"/>
          </p:nvPr>
        </p:nvSpPr>
        <p:spPr>
          <a:xfrm>
            <a:off x="1352552" y="2867385"/>
            <a:ext cx="9142576" cy="418486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Arial"/>
              <a:buNone/>
            </a:pPr>
            <a:r>
              <a:rPr lang="en-US" sz="2000"/>
              <a:t>Equipment</a:t>
            </a:r>
            <a:endParaRPr/>
          </a:p>
          <a:p>
            <a:pPr indent="-342900" lvl="0" marL="342900" rtl="0" algn="l">
              <a:lnSpc>
                <a:spcPct val="90000"/>
              </a:lnSpc>
              <a:spcBef>
                <a:spcPts val="1133"/>
              </a:spcBef>
              <a:spcAft>
                <a:spcPts val="0"/>
              </a:spcAft>
              <a:buClr>
                <a:schemeClr val="dk1"/>
              </a:buClr>
              <a:buSzPts val="2000"/>
              <a:buFont typeface="Arial"/>
              <a:buChar char="•"/>
            </a:pPr>
            <a:r>
              <a:rPr lang="en-US" sz="2000"/>
              <a:t>Small Grant for instructor microphones and Webcams</a:t>
            </a:r>
            <a:endParaRPr/>
          </a:p>
          <a:p>
            <a:pPr indent="0" lvl="0" marL="0" rtl="0" algn="l">
              <a:lnSpc>
                <a:spcPct val="90000"/>
              </a:lnSpc>
              <a:spcBef>
                <a:spcPts val="1133"/>
              </a:spcBef>
              <a:spcAft>
                <a:spcPts val="0"/>
              </a:spcAft>
              <a:buClr>
                <a:schemeClr val="dk1"/>
              </a:buClr>
              <a:buSzPts val="2000"/>
              <a:buFont typeface="Arial"/>
              <a:buNone/>
            </a:pPr>
            <a:r>
              <a:rPr lang="en-US" sz="2000"/>
              <a:t>Website</a:t>
            </a:r>
            <a:endParaRPr/>
          </a:p>
          <a:p>
            <a:pPr indent="-342900" lvl="0" marL="342900" rtl="0" algn="l">
              <a:lnSpc>
                <a:spcPct val="90000"/>
              </a:lnSpc>
              <a:spcBef>
                <a:spcPts val="1133"/>
              </a:spcBef>
              <a:spcAft>
                <a:spcPts val="0"/>
              </a:spcAft>
              <a:buClr>
                <a:schemeClr val="dk1"/>
              </a:buClr>
              <a:buSzPts val="2000"/>
              <a:buFont typeface="Arial"/>
              <a:buChar char="•"/>
            </a:pPr>
            <a:r>
              <a:rPr lang="en-US" sz="2000"/>
              <a:t>Online registration and surveys</a:t>
            </a:r>
            <a:endParaRPr/>
          </a:p>
          <a:p>
            <a:pPr indent="-342900" lvl="0" marL="342900" rtl="0" algn="l">
              <a:lnSpc>
                <a:spcPct val="90000"/>
              </a:lnSpc>
              <a:spcBef>
                <a:spcPts val="1133"/>
              </a:spcBef>
              <a:spcAft>
                <a:spcPts val="0"/>
              </a:spcAft>
              <a:buClr>
                <a:schemeClr val="dk1"/>
              </a:buClr>
              <a:buSzPts val="2000"/>
              <a:buFont typeface="Arial"/>
              <a:buChar char="•"/>
            </a:pPr>
            <a:r>
              <a:rPr lang="en-US" sz="2000"/>
              <a:t>Includes information about other falls prevention programs </a:t>
            </a:r>
            <a:endParaRPr/>
          </a:p>
          <a:p>
            <a:pPr indent="0" lvl="0" marL="0" rtl="0" algn="l">
              <a:lnSpc>
                <a:spcPct val="90000"/>
              </a:lnSpc>
              <a:spcBef>
                <a:spcPts val="1133"/>
              </a:spcBef>
              <a:spcAft>
                <a:spcPts val="0"/>
              </a:spcAft>
              <a:buClr>
                <a:schemeClr val="dk1"/>
              </a:buClr>
              <a:buSzPts val="2000"/>
              <a:buFont typeface="Arial"/>
              <a:buNone/>
            </a:pPr>
            <a:r>
              <a:rPr lang="en-US" sz="2000"/>
              <a:t>Recruitment</a:t>
            </a:r>
            <a:endParaRPr/>
          </a:p>
          <a:p>
            <a:pPr indent="-342900" lvl="0" marL="342900" rtl="0" algn="l">
              <a:lnSpc>
                <a:spcPct val="90000"/>
              </a:lnSpc>
              <a:spcBef>
                <a:spcPts val="1133"/>
              </a:spcBef>
              <a:spcAft>
                <a:spcPts val="0"/>
              </a:spcAft>
              <a:buClr>
                <a:schemeClr val="dk1"/>
              </a:buClr>
              <a:buSzPts val="2000"/>
              <a:buFont typeface="Arial"/>
              <a:buChar char="•"/>
            </a:pPr>
            <a:r>
              <a:rPr lang="en-US" sz="2000"/>
              <a:t>Partner with libraries</a:t>
            </a:r>
            <a:endParaRPr/>
          </a:p>
          <a:p>
            <a:pPr indent="-342900" lvl="0" marL="342900" rtl="0" algn="l">
              <a:lnSpc>
                <a:spcPct val="90000"/>
              </a:lnSpc>
              <a:spcBef>
                <a:spcPts val="1133"/>
              </a:spcBef>
              <a:spcAft>
                <a:spcPts val="0"/>
              </a:spcAft>
              <a:buClr>
                <a:schemeClr val="dk1"/>
              </a:buClr>
              <a:buSzPts val="2000"/>
              <a:buFont typeface="Arial"/>
              <a:buChar char="•"/>
            </a:pPr>
            <a:r>
              <a:rPr lang="en-US" sz="2000"/>
              <a:t>Emailed past participants </a:t>
            </a:r>
            <a:endParaRPr/>
          </a:p>
          <a:p>
            <a:pPr indent="-342900" lvl="0" marL="342900" rtl="0" algn="l">
              <a:lnSpc>
                <a:spcPct val="90000"/>
              </a:lnSpc>
              <a:spcBef>
                <a:spcPts val="1133"/>
              </a:spcBef>
              <a:spcAft>
                <a:spcPts val="0"/>
              </a:spcAft>
              <a:buClr>
                <a:schemeClr val="dk1"/>
              </a:buClr>
              <a:buSzPts val="2000"/>
              <a:buFont typeface="Arial"/>
              <a:buChar char="•"/>
            </a:pPr>
            <a:r>
              <a:rPr lang="en-US" sz="2000"/>
              <a:t>Created flyers</a:t>
            </a:r>
            <a:endParaRPr/>
          </a:p>
          <a:p>
            <a:pPr indent="0" lvl="0" marL="0" rtl="0" algn="l">
              <a:lnSpc>
                <a:spcPct val="90000"/>
              </a:lnSpc>
              <a:spcBef>
                <a:spcPts val="1133"/>
              </a:spcBef>
              <a:spcAft>
                <a:spcPts val="0"/>
              </a:spcAft>
              <a:buClr>
                <a:schemeClr val="dk1"/>
              </a:buClr>
              <a:buSzPts val="2000"/>
              <a:buFont typeface="Arial"/>
              <a:buNone/>
            </a:pPr>
            <a:r>
              <a:rPr lang="en-US" sz="2000"/>
              <a:t>Session “0” for first time tai chi participants</a:t>
            </a:r>
            <a:endParaRPr/>
          </a:p>
          <a:p>
            <a:pPr indent="-342900" lvl="0" marL="342900" rtl="0" algn="l">
              <a:lnSpc>
                <a:spcPct val="90000"/>
              </a:lnSpc>
              <a:spcBef>
                <a:spcPts val="1133"/>
              </a:spcBef>
              <a:spcAft>
                <a:spcPts val="0"/>
              </a:spcAft>
              <a:buClr>
                <a:schemeClr val="dk1"/>
              </a:buClr>
              <a:buSzPts val="2000"/>
              <a:buFont typeface="Arial"/>
              <a:buChar char="•"/>
            </a:pPr>
            <a:r>
              <a:rPr lang="en-US" sz="2000"/>
              <a:t>Replaced with 1-pager</a:t>
            </a:r>
            <a:endParaRPr/>
          </a:p>
        </p:txBody>
      </p:sp>
      <p:pic>
        <p:nvPicPr>
          <p:cNvPr id="395" name="Google Shape;395;p16"/>
          <p:cNvPicPr preferRelativeResize="0"/>
          <p:nvPr/>
        </p:nvPicPr>
        <p:blipFill rotWithShape="1">
          <a:blip r:embed="rId3">
            <a:alphaModFix/>
          </a:blip>
          <a:srcRect b="0" l="0" r="0" t="0"/>
          <a:stretch/>
        </p:blipFill>
        <p:spPr>
          <a:xfrm>
            <a:off x="8688046" y="2507972"/>
            <a:ext cx="4367151" cy="49036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7"/>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Maintaining Partnerships</a:t>
            </a:r>
            <a:endParaRPr/>
          </a:p>
        </p:txBody>
      </p:sp>
      <p:sp>
        <p:nvSpPr>
          <p:cNvPr id="405" name="Google Shape;405;p17"/>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Multiple Instructors </a:t>
            </a:r>
            <a:endParaRPr/>
          </a:p>
        </p:txBody>
      </p:sp>
      <p:sp>
        <p:nvSpPr>
          <p:cNvPr id="406" name="Google Shape;406;p17"/>
          <p:cNvSpPr txBox="1"/>
          <p:nvPr>
            <p:ph idx="3" type="body"/>
          </p:nvPr>
        </p:nvSpPr>
        <p:spPr>
          <a:xfrm>
            <a:off x="1352552" y="2867385"/>
            <a:ext cx="9142576" cy="418486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Arial"/>
              <a:buNone/>
            </a:pPr>
            <a:r>
              <a:rPr lang="en-US"/>
              <a:t>Ease into virtual teaching</a:t>
            </a:r>
            <a:endParaRPr/>
          </a:p>
          <a:p>
            <a:pPr indent="-342900" lvl="0" marL="342900" rtl="0" algn="l">
              <a:lnSpc>
                <a:spcPct val="90000"/>
              </a:lnSpc>
              <a:spcBef>
                <a:spcPts val="1133"/>
              </a:spcBef>
              <a:spcAft>
                <a:spcPts val="0"/>
              </a:spcAft>
              <a:buClr>
                <a:schemeClr val="dk1"/>
              </a:buClr>
              <a:buSzPts val="2000"/>
              <a:buFont typeface="Arial"/>
              <a:buChar char="•"/>
            </a:pPr>
            <a:r>
              <a:rPr lang="en-US"/>
              <a:t>Practice with another instructor first</a:t>
            </a:r>
            <a:endParaRPr/>
          </a:p>
          <a:p>
            <a:pPr indent="0" lvl="0" marL="0" rtl="0" algn="l">
              <a:lnSpc>
                <a:spcPct val="90000"/>
              </a:lnSpc>
              <a:spcBef>
                <a:spcPts val="1133"/>
              </a:spcBef>
              <a:spcAft>
                <a:spcPts val="0"/>
              </a:spcAft>
              <a:buClr>
                <a:schemeClr val="dk1"/>
              </a:buClr>
              <a:buSzPts val="2000"/>
              <a:buFont typeface="Arial"/>
              <a:buNone/>
            </a:pPr>
            <a:r>
              <a:rPr lang="en-US"/>
              <a:t>Safety </a:t>
            </a:r>
            <a:endParaRPr/>
          </a:p>
          <a:p>
            <a:pPr indent="-342900" lvl="0" marL="342900" rtl="0" algn="l">
              <a:lnSpc>
                <a:spcPct val="90000"/>
              </a:lnSpc>
              <a:spcBef>
                <a:spcPts val="1133"/>
              </a:spcBef>
              <a:spcAft>
                <a:spcPts val="0"/>
              </a:spcAft>
              <a:buClr>
                <a:schemeClr val="dk1"/>
              </a:buClr>
              <a:buSzPts val="2000"/>
              <a:buFont typeface="Arial"/>
              <a:buChar char="•"/>
            </a:pPr>
            <a:r>
              <a:rPr lang="en-US"/>
              <a:t>Second pair of eyes </a:t>
            </a:r>
            <a:endParaRPr/>
          </a:p>
          <a:p>
            <a:pPr indent="0" lvl="0" marL="0" rtl="0" algn="l">
              <a:lnSpc>
                <a:spcPct val="90000"/>
              </a:lnSpc>
              <a:spcBef>
                <a:spcPts val="1133"/>
              </a:spcBef>
              <a:spcAft>
                <a:spcPts val="0"/>
              </a:spcAft>
              <a:buClr>
                <a:schemeClr val="dk1"/>
              </a:buClr>
              <a:buSzPts val="2000"/>
              <a:buFont typeface="Arial"/>
              <a:buNone/>
            </a:pPr>
            <a:r>
              <a:rPr lang="en-US"/>
              <a:t>Maintain ability to offer multiple levels </a:t>
            </a:r>
            <a:endParaRPr/>
          </a:p>
          <a:p>
            <a:pPr indent="-342900" lvl="0" marL="342900" rtl="0" algn="l">
              <a:lnSpc>
                <a:spcPct val="90000"/>
              </a:lnSpc>
              <a:spcBef>
                <a:spcPts val="1133"/>
              </a:spcBef>
              <a:spcAft>
                <a:spcPts val="0"/>
              </a:spcAft>
              <a:buClr>
                <a:schemeClr val="dk1"/>
              </a:buClr>
              <a:buSzPts val="2000"/>
              <a:buFont typeface="Arial"/>
              <a:buChar char="•"/>
            </a:pPr>
            <a:r>
              <a:rPr lang="en-US"/>
              <a:t>Increase Reach</a:t>
            </a:r>
            <a:endParaRPr/>
          </a:p>
          <a:p>
            <a:pPr indent="-342900" lvl="0" marL="342900" rtl="0" algn="l">
              <a:lnSpc>
                <a:spcPct val="90000"/>
              </a:lnSpc>
              <a:spcBef>
                <a:spcPts val="1133"/>
              </a:spcBef>
              <a:spcAft>
                <a:spcPts val="0"/>
              </a:spcAft>
              <a:buClr>
                <a:schemeClr val="dk1"/>
              </a:buClr>
              <a:buSzPts val="2000"/>
              <a:buFont typeface="Arial"/>
              <a:buChar char="•"/>
            </a:pPr>
            <a:r>
              <a:rPr lang="en-US"/>
              <a:t>Continue to Engage Participants </a:t>
            </a:r>
            <a:endParaRPr/>
          </a:p>
          <a:p>
            <a:pPr indent="0" lvl="0" marL="0" rtl="0" algn="l">
              <a:lnSpc>
                <a:spcPct val="90000"/>
              </a:lnSpc>
              <a:spcBef>
                <a:spcPts val="1133"/>
              </a:spcBef>
              <a:spcAft>
                <a:spcPts val="0"/>
              </a:spcAft>
              <a:buClr>
                <a:schemeClr val="dk1"/>
              </a:buClr>
              <a:buSzPts val="2000"/>
              <a:buFont typeface="Arial"/>
              <a:buNone/>
            </a:pPr>
            <a:r>
              <a:rPr lang="en-US"/>
              <a:t>Coverage</a:t>
            </a:r>
            <a:endParaRPr/>
          </a:p>
          <a:p>
            <a:pPr indent="0" lvl="0" marL="0" rtl="0" algn="l">
              <a:lnSpc>
                <a:spcPct val="90000"/>
              </a:lnSpc>
              <a:spcBef>
                <a:spcPts val="1133"/>
              </a:spcBef>
              <a:spcAft>
                <a:spcPts val="0"/>
              </a:spcAft>
              <a:buClr>
                <a:schemeClr val="dk1"/>
              </a:buClr>
              <a:buSzPts val="2000"/>
              <a:buFont typeface="Arial"/>
              <a:buNone/>
            </a:pPr>
            <a:r>
              <a:rPr lang="en-US"/>
              <a:t>Sitting &amp; Standing Views </a:t>
            </a:r>
            <a:endParaRPr/>
          </a:p>
          <a:p>
            <a:pPr indent="0" lvl="0" marL="0" rtl="0" algn="l">
              <a:lnSpc>
                <a:spcPct val="90000"/>
              </a:lnSpc>
              <a:spcBef>
                <a:spcPts val="1133"/>
              </a:spcBef>
              <a:spcAft>
                <a:spcPts val="0"/>
              </a:spcAft>
              <a:buClr>
                <a:schemeClr val="dk1"/>
              </a:buClr>
              <a:buSzPts val="2000"/>
              <a:buFont typeface="Arial"/>
              <a:buNone/>
            </a:pPr>
            <a:r>
              <a:rPr lang="en-US"/>
              <a:t>Trouble shooting </a:t>
            </a:r>
            <a:endParaRPr/>
          </a:p>
          <a:p>
            <a:pPr indent="0" lvl="0" marL="0" rtl="0" algn="l">
              <a:lnSpc>
                <a:spcPct val="90000"/>
              </a:lnSpc>
              <a:spcBef>
                <a:spcPts val="1133"/>
              </a:spcBef>
              <a:spcAft>
                <a:spcPts val="0"/>
              </a:spcAft>
              <a:buClr>
                <a:schemeClr val="dk1"/>
              </a:buClr>
              <a:buSzPts val="2040"/>
              <a:buFont typeface="Arial"/>
              <a:buNone/>
            </a:pPr>
            <a:r>
              <a:t/>
            </a:r>
            <a:endParaRPr/>
          </a:p>
        </p:txBody>
      </p:sp>
      <p:pic>
        <p:nvPicPr>
          <p:cNvPr descr="Business Growth with solid fill" id="407" name="Google Shape;407;p17"/>
          <p:cNvPicPr preferRelativeResize="0"/>
          <p:nvPr/>
        </p:nvPicPr>
        <p:blipFill rotWithShape="1">
          <a:blip r:embed="rId3">
            <a:alphaModFix/>
          </a:blip>
          <a:srcRect b="0" l="0" r="0" t="0"/>
          <a:stretch/>
        </p:blipFill>
        <p:spPr>
          <a:xfrm>
            <a:off x="9183100" y="2302190"/>
            <a:ext cx="3281948" cy="32819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8"/>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Program Implementation </a:t>
            </a:r>
            <a:endParaRPr/>
          </a:p>
        </p:txBody>
      </p:sp>
      <p:sp>
        <p:nvSpPr>
          <p:cNvPr id="417" name="Google Shape;417;p18"/>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Streaming for Long-Term Delivery </a:t>
            </a:r>
            <a:endParaRPr/>
          </a:p>
        </p:txBody>
      </p:sp>
      <p:sp>
        <p:nvSpPr>
          <p:cNvPr id="418" name="Google Shape;418;p18"/>
          <p:cNvSpPr txBox="1"/>
          <p:nvPr>
            <p:ph idx="3" type="body"/>
          </p:nvPr>
        </p:nvSpPr>
        <p:spPr>
          <a:xfrm>
            <a:off x="1352552" y="2867385"/>
            <a:ext cx="4121816" cy="418486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Arial"/>
              <a:buNone/>
            </a:pPr>
            <a:r>
              <a:rPr lang="en-US"/>
              <a:t>Schedules </a:t>
            </a:r>
            <a:endParaRPr/>
          </a:p>
          <a:p>
            <a:pPr indent="-342900" lvl="0" marL="342900" rtl="0" algn="l">
              <a:lnSpc>
                <a:spcPct val="90000"/>
              </a:lnSpc>
              <a:spcBef>
                <a:spcPts val="1133"/>
              </a:spcBef>
              <a:spcAft>
                <a:spcPts val="0"/>
              </a:spcAft>
              <a:buClr>
                <a:schemeClr val="dk1"/>
              </a:buClr>
              <a:buSzPts val="2000"/>
              <a:buFont typeface="Arial"/>
              <a:buChar char="•"/>
            </a:pPr>
            <a:r>
              <a:rPr lang="en-US"/>
              <a:t>Series every 10-12 weeks</a:t>
            </a:r>
            <a:endParaRPr/>
          </a:p>
          <a:p>
            <a:pPr indent="-342900" lvl="0" marL="342900" rtl="0" algn="l">
              <a:lnSpc>
                <a:spcPct val="90000"/>
              </a:lnSpc>
              <a:spcBef>
                <a:spcPts val="1133"/>
              </a:spcBef>
              <a:spcAft>
                <a:spcPts val="0"/>
              </a:spcAft>
              <a:buClr>
                <a:schemeClr val="dk1"/>
              </a:buClr>
              <a:buSzPts val="2000"/>
              <a:buFont typeface="Arial"/>
              <a:buChar char="•"/>
            </a:pPr>
            <a:r>
              <a:rPr lang="en-US"/>
              <a:t>2 Workshops Levels on varying days/times</a:t>
            </a:r>
            <a:endParaRPr/>
          </a:p>
          <a:p>
            <a:pPr indent="-342900" lvl="1" marL="1120117" rtl="0" algn="l">
              <a:lnSpc>
                <a:spcPct val="90000"/>
              </a:lnSpc>
              <a:spcBef>
                <a:spcPts val="567"/>
              </a:spcBef>
              <a:spcAft>
                <a:spcPts val="0"/>
              </a:spcAft>
              <a:buClr>
                <a:schemeClr val="dk1"/>
              </a:buClr>
              <a:buSzPts val="2000"/>
              <a:buChar char="•"/>
            </a:pPr>
            <a:r>
              <a:rPr lang="en-US"/>
              <a:t>Part 1 W/F 4pm</a:t>
            </a:r>
            <a:endParaRPr/>
          </a:p>
          <a:p>
            <a:pPr indent="-342900" lvl="1" marL="1120117" rtl="0" algn="l">
              <a:lnSpc>
                <a:spcPct val="90000"/>
              </a:lnSpc>
              <a:spcBef>
                <a:spcPts val="567"/>
              </a:spcBef>
              <a:spcAft>
                <a:spcPts val="0"/>
              </a:spcAft>
              <a:buClr>
                <a:schemeClr val="dk1"/>
              </a:buClr>
              <a:buSzPts val="2000"/>
              <a:buChar char="•"/>
            </a:pPr>
            <a:r>
              <a:rPr lang="en-US"/>
              <a:t>Part 1 T/Th 10am</a:t>
            </a:r>
            <a:endParaRPr/>
          </a:p>
          <a:p>
            <a:pPr indent="-342900" lvl="0" marL="342900" rtl="0" algn="l">
              <a:lnSpc>
                <a:spcPct val="90000"/>
              </a:lnSpc>
              <a:spcBef>
                <a:spcPts val="1133"/>
              </a:spcBef>
              <a:spcAft>
                <a:spcPts val="0"/>
              </a:spcAft>
              <a:buClr>
                <a:schemeClr val="dk1"/>
              </a:buClr>
              <a:buSzPts val="2000"/>
              <a:buFont typeface="Arial"/>
              <a:buChar char="•"/>
            </a:pPr>
            <a:r>
              <a:rPr lang="en-US"/>
              <a:t>Levels Progress in Time Slots</a:t>
            </a:r>
            <a:endParaRPr/>
          </a:p>
          <a:p>
            <a:pPr indent="0" lvl="0" marL="0" rtl="0" algn="l">
              <a:lnSpc>
                <a:spcPct val="90000"/>
              </a:lnSpc>
              <a:spcBef>
                <a:spcPts val="1133"/>
              </a:spcBef>
              <a:spcAft>
                <a:spcPts val="0"/>
              </a:spcAft>
              <a:buClr>
                <a:schemeClr val="dk1"/>
              </a:buClr>
              <a:buSzPts val="2000"/>
              <a:buFont typeface="Arial"/>
              <a:buNone/>
            </a:pPr>
            <a:r>
              <a:rPr lang="en-US"/>
              <a:t>Objectives</a:t>
            </a:r>
            <a:endParaRPr/>
          </a:p>
          <a:p>
            <a:pPr indent="-342900" lvl="0" marL="342900" rtl="0" algn="l">
              <a:lnSpc>
                <a:spcPct val="90000"/>
              </a:lnSpc>
              <a:spcBef>
                <a:spcPts val="1133"/>
              </a:spcBef>
              <a:spcAft>
                <a:spcPts val="0"/>
              </a:spcAft>
              <a:buClr>
                <a:schemeClr val="dk1"/>
              </a:buClr>
              <a:buSzPts val="2000"/>
              <a:buFont typeface="Arial"/>
              <a:buChar char="•"/>
            </a:pPr>
            <a:r>
              <a:rPr lang="en-US"/>
              <a:t>Increase Participation </a:t>
            </a:r>
            <a:endParaRPr/>
          </a:p>
          <a:p>
            <a:pPr indent="-342900" lvl="0" marL="342900" rtl="0" algn="l">
              <a:lnSpc>
                <a:spcPct val="90000"/>
              </a:lnSpc>
              <a:spcBef>
                <a:spcPts val="1133"/>
              </a:spcBef>
              <a:spcAft>
                <a:spcPts val="0"/>
              </a:spcAft>
              <a:buClr>
                <a:schemeClr val="dk1"/>
              </a:buClr>
              <a:buSzPts val="2000"/>
              <a:buFont typeface="Arial"/>
              <a:buChar char="•"/>
            </a:pPr>
            <a:r>
              <a:rPr lang="en-US"/>
              <a:t>Increase Completion Rates</a:t>
            </a:r>
            <a:endParaRPr/>
          </a:p>
          <a:p>
            <a:pPr indent="0" lvl="0" marL="0" rtl="0" algn="l">
              <a:lnSpc>
                <a:spcPct val="90000"/>
              </a:lnSpc>
              <a:spcBef>
                <a:spcPts val="1133"/>
              </a:spcBef>
              <a:spcAft>
                <a:spcPts val="0"/>
              </a:spcAft>
              <a:buClr>
                <a:schemeClr val="dk1"/>
              </a:buClr>
              <a:buSzPts val="2040"/>
              <a:buFont typeface="Arial"/>
              <a:buNone/>
            </a:pPr>
            <a:r>
              <a:t/>
            </a:r>
            <a:endParaRPr/>
          </a:p>
        </p:txBody>
      </p:sp>
      <p:pic>
        <p:nvPicPr>
          <p:cNvPr id="419" name="Google Shape;419;p18"/>
          <p:cNvPicPr preferRelativeResize="0"/>
          <p:nvPr/>
        </p:nvPicPr>
        <p:blipFill rotWithShape="1">
          <a:blip r:embed="rId3">
            <a:alphaModFix/>
          </a:blip>
          <a:srcRect b="0" l="0" r="0" t="0"/>
          <a:stretch/>
        </p:blipFill>
        <p:spPr>
          <a:xfrm>
            <a:off x="5733494" y="2617787"/>
            <a:ext cx="7938468" cy="48158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9"/>
          <p:cNvSpPr txBox="1"/>
          <p:nvPr>
            <p:ph idx="1" type="body"/>
          </p:nvPr>
        </p:nvSpPr>
        <p:spPr>
          <a:xfrm>
            <a:off x="1400537" y="338756"/>
            <a:ext cx="9094591"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Program Implementation </a:t>
            </a:r>
            <a:endParaRPr/>
          </a:p>
        </p:txBody>
      </p:sp>
      <p:sp>
        <p:nvSpPr>
          <p:cNvPr id="429" name="Google Shape;429;p19"/>
          <p:cNvSpPr txBox="1"/>
          <p:nvPr>
            <p:ph idx="2" type="body"/>
          </p:nvPr>
        </p:nvSpPr>
        <p:spPr>
          <a:xfrm>
            <a:off x="5357621" y="2033517"/>
            <a:ext cx="6696393" cy="58427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Enhancing the Participant Experience </a:t>
            </a:r>
            <a:endParaRPr/>
          </a:p>
        </p:txBody>
      </p:sp>
      <p:grpSp>
        <p:nvGrpSpPr>
          <p:cNvPr id="430" name="Google Shape;430;p19"/>
          <p:cNvGrpSpPr/>
          <p:nvPr/>
        </p:nvGrpSpPr>
        <p:grpSpPr>
          <a:xfrm>
            <a:off x="5357621" y="2774787"/>
            <a:ext cx="7594678" cy="4184861"/>
            <a:chOff x="0" y="0"/>
            <a:chExt cx="7594678" cy="4184861"/>
          </a:xfrm>
        </p:grpSpPr>
        <p:cxnSp>
          <p:nvCxnSpPr>
            <p:cNvPr id="431" name="Google Shape;431;p19"/>
            <p:cNvCxnSpPr/>
            <p:nvPr/>
          </p:nvCxnSpPr>
          <p:spPr>
            <a:xfrm>
              <a:off x="0" y="0"/>
              <a:ext cx="7594678"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432" name="Google Shape;432;p19"/>
            <p:cNvSpPr/>
            <p:nvPr/>
          </p:nvSpPr>
          <p:spPr>
            <a:xfrm>
              <a:off x="0" y="0"/>
              <a:ext cx="1518935" cy="10462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txBox="1"/>
            <p:nvPr/>
          </p:nvSpPr>
          <p:spPr>
            <a:xfrm>
              <a:off x="0" y="0"/>
              <a:ext cx="1518935" cy="1046215"/>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Zoom Features</a:t>
              </a:r>
              <a:endParaRPr/>
            </a:p>
          </p:txBody>
        </p:sp>
        <p:sp>
          <p:nvSpPr>
            <p:cNvPr id="434" name="Google Shape;434;p19"/>
            <p:cNvSpPr/>
            <p:nvPr/>
          </p:nvSpPr>
          <p:spPr>
            <a:xfrm>
              <a:off x="1632855" y="16347"/>
              <a:ext cx="5961822" cy="3269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txBox="1"/>
            <p:nvPr/>
          </p:nvSpPr>
          <p:spPr>
            <a:xfrm>
              <a:off x="1632855" y="16347"/>
              <a:ext cx="5961822" cy="326942"/>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Screen Share Music</a:t>
              </a:r>
              <a:endParaRPr/>
            </a:p>
          </p:txBody>
        </p:sp>
        <p:cxnSp>
          <p:nvCxnSpPr>
            <p:cNvPr id="436" name="Google Shape;436;p19"/>
            <p:cNvCxnSpPr/>
            <p:nvPr/>
          </p:nvCxnSpPr>
          <p:spPr>
            <a:xfrm>
              <a:off x="1518935" y="343289"/>
              <a:ext cx="6075742"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437" name="Google Shape;437;p19"/>
            <p:cNvSpPr/>
            <p:nvPr/>
          </p:nvSpPr>
          <p:spPr>
            <a:xfrm>
              <a:off x="1632855" y="359636"/>
              <a:ext cx="5961822" cy="3269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txBox="1"/>
            <p:nvPr/>
          </p:nvSpPr>
          <p:spPr>
            <a:xfrm>
              <a:off x="1632855" y="359636"/>
              <a:ext cx="5961822" cy="326942"/>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Spotlight</a:t>
              </a:r>
              <a:endParaRPr/>
            </a:p>
          </p:txBody>
        </p:sp>
        <p:cxnSp>
          <p:nvCxnSpPr>
            <p:cNvPr id="439" name="Google Shape;439;p19"/>
            <p:cNvCxnSpPr/>
            <p:nvPr/>
          </p:nvCxnSpPr>
          <p:spPr>
            <a:xfrm>
              <a:off x="1518935" y="686578"/>
              <a:ext cx="6075742"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440" name="Google Shape;440;p19"/>
            <p:cNvSpPr/>
            <p:nvPr/>
          </p:nvSpPr>
          <p:spPr>
            <a:xfrm>
              <a:off x="1632855" y="702926"/>
              <a:ext cx="5961822" cy="3269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txBox="1"/>
            <p:nvPr/>
          </p:nvSpPr>
          <p:spPr>
            <a:xfrm>
              <a:off x="1632855" y="702926"/>
              <a:ext cx="5961822" cy="326942"/>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Closed Captioning </a:t>
              </a:r>
              <a:endParaRPr/>
            </a:p>
          </p:txBody>
        </p:sp>
        <p:cxnSp>
          <p:nvCxnSpPr>
            <p:cNvPr id="442" name="Google Shape;442;p19"/>
            <p:cNvCxnSpPr/>
            <p:nvPr/>
          </p:nvCxnSpPr>
          <p:spPr>
            <a:xfrm>
              <a:off x="1518935" y="1029868"/>
              <a:ext cx="6075742"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cxnSp>
          <p:nvCxnSpPr>
            <p:cNvPr id="443" name="Google Shape;443;p19"/>
            <p:cNvCxnSpPr/>
            <p:nvPr/>
          </p:nvCxnSpPr>
          <p:spPr>
            <a:xfrm>
              <a:off x="0" y="1046215"/>
              <a:ext cx="7594678"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444" name="Google Shape;444;p19"/>
            <p:cNvSpPr/>
            <p:nvPr/>
          </p:nvSpPr>
          <p:spPr>
            <a:xfrm>
              <a:off x="0" y="1046215"/>
              <a:ext cx="1518935" cy="10462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txBox="1"/>
            <p:nvPr/>
          </p:nvSpPr>
          <p:spPr>
            <a:xfrm>
              <a:off x="0" y="1046215"/>
              <a:ext cx="1518935" cy="1046215"/>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Recordings</a:t>
              </a:r>
              <a:endParaRPr/>
            </a:p>
          </p:txBody>
        </p:sp>
        <p:sp>
          <p:nvSpPr>
            <p:cNvPr id="446" name="Google Shape;446;p19"/>
            <p:cNvSpPr/>
            <p:nvPr/>
          </p:nvSpPr>
          <p:spPr>
            <a:xfrm>
              <a:off x="1632855" y="1070531"/>
              <a:ext cx="5961822" cy="4863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txBox="1"/>
            <p:nvPr/>
          </p:nvSpPr>
          <p:spPr>
            <a:xfrm>
              <a:off x="1632855" y="1070531"/>
              <a:ext cx="5961822" cy="486326"/>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Mini Class Recordings </a:t>
              </a:r>
              <a:endParaRPr/>
            </a:p>
          </p:txBody>
        </p:sp>
        <p:cxnSp>
          <p:nvCxnSpPr>
            <p:cNvPr id="448" name="Google Shape;448;p19"/>
            <p:cNvCxnSpPr/>
            <p:nvPr/>
          </p:nvCxnSpPr>
          <p:spPr>
            <a:xfrm>
              <a:off x="1518935" y="1556858"/>
              <a:ext cx="6075742"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449" name="Google Shape;449;p19"/>
            <p:cNvSpPr/>
            <p:nvPr/>
          </p:nvSpPr>
          <p:spPr>
            <a:xfrm>
              <a:off x="1632855" y="1581174"/>
              <a:ext cx="5961822" cy="4863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txBox="1"/>
            <p:nvPr/>
          </p:nvSpPr>
          <p:spPr>
            <a:xfrm>
              <a:off x="1632855" y="1581174"/>
              <a:ext cx="5961822" cy="486326"/>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Dr. Lam Videos</a:t>
              </a:r>
              <a:endParaRPr/>
            </a:p>
          </p:txBody>
        </p:sp>
        <p:cxnSp>
          <p:nvCxnSpPr>
            <p:cNvPr id="451" name="Google Shape;451;p19"/>
            <p:cNvCxnSpPr/>
            <p:nvPr/>
          </p:nvCxnSpPr>
          <p:spPr>
            <a:xfrm>
              <a:off x="1518935" y="2067501"/>
              <a:ext cx="6075742"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cxnSp>
          <p:nvCxnSpPr>
            <p:cNvPr id="452" name="Google Shape;452;p19"/>
            <p:cNvCxnSpPr/>
            <p:nvPr/>
          </p:nvCxnSpPr>
          <p:spPr>
            <a:xfrm>
              <a:off x="0" y="2092431"/>
              <a:ext cx="7594678"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453" name="Google Shape;453;p19"/>
            <p:cNvSpPr/>
            <p:nvPr/>
          </p:nvSpPr>
          <p:spPr>
            <a:xfrm>
              <a:off x="0" y="2092430"/>
              <a:ext cx="1518935" cy="10462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txBox="1"/>
            <p:nvPr/>
          </p:nvSpPr>
          <p:spPr>
            <a:xfrm>
              <a:off x="0" y="2092430"/>
              <a:ext cx="1518935" cy="1046215"/>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Year-Round Schedule</a:t>
              </a:r>
              <a:endParaRPr/>
            </a:p>
          </p:txBody>
        </p:sp>
        <p:sp>
          <p:nvSpPr>
            <p:cNvPr id="455" name="Google Shape;455;p19"/>
            <p:cNvSpPr/>
            <p:nvPr/>
          </p:nvSpPr>
          <p:spPr>
            <a:xfrm>
              <a:off x="1632855" y="2116747"/>
              <a:ext cx="5961822" cy="4863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txBox="1"/>
            <p:nvPr/>
          </p:nvSpPr>
          <p:spPr>
            <a:xfrm>
              <a:off x="1632855" y="2116747"/>
              <a:ext cx="5961822" cy="486326"/>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Constant engagement</a:t>
              </a:r>
              <a:endParaRPr/>
            </a:p>
          </p:txBody>
        </p:sp>
        <p:cxnSp>
          <p:nvCxnSpPr>
            <p:cNvPr id="457" name="Google Shape;457;p19"/>
            <p:cNvCxnSpPr/>
            <p:nvPr/>
          </p:nvCxnSpPr>
          <p:spPr>
            <a:xfrm>
              <a:off x="1518935" y="2603074"/>
              <a:ext cx="6075742"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458" name="Google Shape;458;p19"/>
            <p:cNvSpPr/>
            <p:nvPr/>
          </p:nvSpPr>
          <p:spPr>
            <a:xfrm>
              <a:off x="1632855" y="2627390"/>
              <a:ext cx="5961822" cy="4863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txBox="1"/>
            <p:nvPr/>
          </p:nvSpPr>
          <p:spPr>
            <a:xfrm>
              <a:off x="1632855" y="2627390"/>
              <a:ext cx="5961822" cy="486326"/>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Simplifies advertising</a:t>
              </a:r>
              <a:endParaRPr/>
            </a:p>
          </p:txBody>
        </p:sp>
        <p:cxnSp>
          <p:nvCxnSpPr>
            <p:cNvPr id="460" name="Google Shape;460;p19"/>
            <p:cNvCxnSpPr/>
            <p:nvPr/>
          </p:nvCxnSpPr>
          <p:spPr>
            <a:xfrm>
              <a:off x="1518935" y="3113717"/>
              <a:ext cx="6075742"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cxnSp>
          <p:nvCxnSpPr>
            <p:cNvPr id="461" name="Google Shape;461;p19"/>
            <p:cNvCxnSpPr/>
            <p:nvPr/>
          </p:nvCxnSpPr>
          <p:spPr>
            <a:xfrm>
              <a:off x="0" y="3138646"/>
              <a:ext cx="7594678"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462" name="Google Shape;462;p19"/>
            <p:cNvSpPr/>
            <p:nvPr/>
          </p:nvSpPr>
          <p:spPr>
            <a:xfrm>
              <a:off x="0" y="3138646"/>
              <a:ext cx="1518935" cy="10462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txBox="1"/>
            <p:nvPr/>
          </p:nvSpPr>
          <p:spPr>
            <a:xfrm>
              <a:off x="0" y="3138646"/>
              <a:ext cx="1518935" cy="1046215"/>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Removed Geographic Boundaries </a:t>
              </a:r>
              <a:endParaRPr/>
            </a:p>
          </p:txBody>
        </p:sp>
        <p:sp>
          <p:nvSpPr>
            <p:cNvPr id="464" name="Google Shape;464;p19"/>
            <p:cNvSpPr/>
            <p:nvPr/>
          </p:nvSpPr>
          <p:spPr>
            <a:xfrm>
              <a:off x="1632855" y="3162962"/>
              <a:ext cx="5961822" cy="4863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txBox="1"/>
            <p:nvPr/>
          </p:nvSpPr>
          <p:spPr>
            <a:xfrm>
              <a:off x="1632855" y="3162962"/>
              <a:ext cx="5961822" cy="486326"/>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Refer Friends/Family</a:t>
              </a:r>
              <a:endParaRPr/>
            </a:p>
          </p:txBody>
        </p:sp>
        <p:cxnSp>
          <p:nvCxnSpPr>
            <p:cNvPr id="466" name="Google Shape;466;p19"/>
            <p:cNvCxnSpPr/>
            <p:nvPr/>
          </p:nvCxnSpPr>
          <p:spPr>
            <a:xfrm>
              <a:off x="1518935" y="3649289"/>
              <a:ext cx="6075742"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467" name="Google Shape;467;p19"/>
            <p:cNvSpPr/>
            <p:nvPr/>
          </p:nvSpPr>
          <p:spPr>
            <a:xfrm>
              <a:off x="1632855" y="3673605"/>
              <a:ext cx="5961822" cy="4863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txBox="1"/>
            <p:nvPr/>
          </p:nvSpPr>
          <p:spPr>
            <a:xfrm>
              <a:off x="1632855" y="3673605"/>
              <a:ext cx="5961822" cy="486326"/>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Arial"/>
                <a:buNone/>
              </a:pPr>
              <a:r>
                <a:rPr lang="en-US" sz="1500">
                  <a:solidFill>
                    <a:schemeClr val="dk1"/>
                  </a:solidFill>
                  <a:latin typeface="Arial"/>
                  <a:ea typeface="Arial"/>
                  <a:cs typeface="Arial"/>
                  <a:sym typeface="Arial"/>
                </a:rPr>
                <a:t>Participate when traveling </a:t>
              </a:r>
              <a:endParaRPr/>
            </a:p>
          </p:txBody>
        </p:sp>
        <p:cxnSp>
          <p:nvCxnSpPr>
            <p:cNvPr id="469" name="Google Shape;469;p19"/>
            <p:cNvCxnSpPr/>
            <p:nvPr/>
          </p:nvCxnSpPr>
          <p:spPr>
            <a:xfrm>
              <a:off x="1518935" y="4159932"/>
              <a:ext cx="6075742"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Our Journey through Virtual Delivery </a:t>
            </a:r>
            <a:endParaRPr/>
          </a:p>
        </p:txBody>
      </p:sp>
      <p:pic>
        <p:nvPicPr>
          <p:cNvPr id="136" name="Google Shape;136;p2"/>
          <p:cNvPicPr preferRelativeResize="0"/>
          <p:nvPr/>
        </p:nvPicPr>
        <p:blipFill rotWithShape="1">
          <a:blip r:embed="rId4">
            <a:alphaModFix/>
          </a:blip>
          <a:srcRect b="3017" l="0" r="0" t="0"/>
          <a:stretch/>
        </p:blipFill>
        <p:spPr>
          <a:xfrm>
            <a:off x="1352550" y="3639967"/>
            <a:ext cx="6725717" cy="3783224"/>
          </a:xfrm>
          <a:prstGeom prst="rect">
            <a:avLst/>
          </a:prstGeom>
          <a:noFill/>
          <a:ln>
            <a:noFill/>
          </a:ln>
        </p:spPr>
      </p:pic>
      <p:pic>
        <p:nvPicPr>
          <p:cNvPr id="137" name="Google Shape;137;p2"/>
          <p:cNvPicPr preferRelativeResize="0"/>
          <p:nvPr/>
        </p:nvPicPr>
        <p:blipFill rotWithShape="1">
          <a:blip r:embed="rId5">
            <a:alphaModFix/>
          </a:blip>
          <a:srcRect b="0" l="0" r="0" t="0"/>
          <a:stretch/>
        </p:blipFill>
        <p:spPr>
          <a:xfrm>
            <a:off x="1360416" y="1592359"/>
            <a:ext cx="7101601" cy="2023955"/>
          </a:xfrm>
          <a:prstGeom prst="rect">
            <a:avLst/>
          </a:prstGeom>
          <a:noFill/>
          <a:ln>
            <a:noFill/>
          </a:ln>
        </p:spPr>
      </p:pic>
      <p:graphicFrame>
        <p:nvGraphicFramePr>
          <p:cNvPr id="138" name="Google Shape;138;p2"/>
          <p:cNvGraphicFramePr/>
          <p:nvPr/>
        </p:nvGraphicFramePr>
        <p:xfrm>
          <a:off x="8614285" y="1258575"/>
          <a:ext cx="4893371" cy="6332067"/>
        </p:xfrm>
        <a:graphic>
          <a:graphicData uri="http://schemas.openxmlformats.org/presentationml/2006/ole">
            <mc:AlternateContent>
              <mc:Choice Requires="v">
                <p:oleObj r:id="rId6" imgH="6332067" imgW="4893371" progId="Acrobat.Document.DC" spid="_x0000_s1">
                  <p:embed/>
                </p:oleObj>
              </mc:Choice>
              <mc:Fallback>
                <p:oleObj r:id="rId7" imgH="6332067" imgW="4893371" progId="Acrobat.Document.DC">
                  <p:embed/>
                  <p:pic>
                    <p:nvPicPr>
                      <p:cNvPr id="138" name="Google Shape;138;p2"/>
                      <p:cNvPicPr preferRelativeResize="0"/>
                      <p:nvPr/>
                    </p:nvPicPr>
                    <p:blipFill rotWithShape="1">
                      <a:blip r:embed="rId8">
                        <a:alphaModFix/>
                      </a:blip>
                      <a:srcRect b="0" l="0" r="0" t="0"/>
                      <a:stretch/>
                    </p:blipFill>
                    <p:spPr>
                      <a:xfrm>
                        <a:off x="8614285" y="1258575"/>
                        <a:ext cx="4893371" cy="6332067"/>
                      </a:xfrm>
                      <a:prstGeom prst="rect">
                        <a:avLst/>
                      </a:prstGeom>
                      <a:noFill/>
                      <a:ln>
                        <a:noFill/>
                      </a:ln>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0"/>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Program Implementation </a:t>
            </a:r>
            <a:endParaRPr/>
          </a:p>
        </p:txBody>
      </p:sp>
      <p:sp>
        <p:nvSpPr>
          <p:cNvPr id="479" name="Google Shape;479;p20"/>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Student Technology Support Positions </a:t>
            </a:r>
            <a:endParaRPr/>
          </a:p>
        </p:txBody>
      </p:sp>
      <p:sp>
        <p:nvSpPr>
          <p:cNvPr id="480" name="Google Shape;480;p20"/>
          <p:cNvSpPr txBox="1"/>
          <p:nvPr>
            <p:ph idx="3" type="body"/>
          </p:nvPr>
        </p:nvSpPr>
        <p:spPr>
          <a:xfrm>
            <a:off x="1352552" y="2867385"/>
            <a:ext cx="9142576" cy="418486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Arial"/>
              <a:buNone/>
            </a:pPr>
            <a:r>
              <a:rPr lang="en-US"/>
              <a:t>Federal Work Study Program</a:t>
            </a:r>
            <a:endParaRPr/>
          </a:p>
          <a:p>
            <a:pPr indent="-342900" lvl="0" marL="342900" rtl="0" algn="l">
              <a:lnSpc>
                <a:spcPct val="90000"/>
              </a:lnSpc>
              <a:spcBef>
                <a:spcPts val="1133"/>
              </a:spcBef>
              <a:spcAft>
                <a:spcPts val="0"/>
              </a:spcAft>
              <a:buClr>
                <a:schemeClr val="dk1"/>
              </a:buClr>
              <a:buSzPts val="2000"/>
              <a:buFont typeface="Arial"/>
              <a:buChar char="•"/>
            </a:pPr>
            <a:r>
              <a:rPr lang="en-US"/>
              <a:t>Federally Funded </a:t>
            </a:r>
            <a:endParaRPr/>
          </a:p>
          <a:p>
            <a:pPr indent="-342900" lvl="0" marL="342900" rtl="0" algn="l">
              <a:lnSpc>
                <a:spcPct val="90000"/>
              </a:lnSpc>
              <a:spcBef>
                <a:spcPts val="1133"/>
              </a:spcBef>
              <a:spcAft>
                <a:spcPts val="0"/>
              </a:spcAft>
              <a:buClr>
                <a:schemeClr val="dk1"/>
              </a:buClr>
              <a:buSzPts val="2000"/>
              <a:buFont typeface="Arial"/>
              <a:buChar char="•"/>
            </a:pPr>
            <a:r>
              <a:rPr lang="en-US"/>
              <a:t>Supports student financial aid </a:t>
            </a:r>
            <a:endParaRPr/>
          </a:p>
          <a:p>
            <a:pPr indent="-342900" lvl="0" marL="342900" rtl="0" algn="l">
              <a:lnSpc>
                <a:spcPct val="90000"/>
              </a:lnSpc>
              <a:spcBef>
                <a:spcPts val="1133"/>
              </a:spcBef>
              <a:spcAft>
                <a:spcPts val="0"/>
              </a:spcAft>
              <a:buClr>
                <a:schemeClr val="dk1"/>
              </a:buClr>
              <a:buSzPts val="2000"/>
              <a:buFont typeface="Arial"/>
              <a:buChar char="•"/>
            </a:pPr>
            <a:r>
              <a:rPr lang="en-US"/>
              <a:t>Job Skill Development </a:t>
            </a:r>
            <a:endParaRPr/>
          </a:p>
          <a:p>
            <a:pPr indent="0" lvl="0" marL="0" rtl="0" algn="l">
              <a:lnSpc>
                <a:spcPct val="90000"/>
              </a:lnSpc>
              <a:spcBef>
                <a:spcPts val="1133"/>
              </a:spcBef>
              <a:spcAft>
                <a:spcPts val="0"/>
              </a:spcAft>
              <a:buClr>
                <a:schemeClr val="dk1"/>
              </a:buClr>
              <a:buSzPts val="2000"/>
              <a:buFont typeface="Arial"/>
              <a:buNone/>
            </a:pPr>
            <a:r>
              <a:rPr lang="en-US"/>
              <a:t>Safety </a:t>
            </a:r>
            <a:endParaRPr/>
          </a:p>
          <a:p>
            <a:pPr indent="-342900" lvl="0" marL="342900" rtl="0" algn="l">
              <a:lnSpc>
                <a:spcPct val="90000"/>
              </a:lnSpc>
              <a:spcBef>
                <a:spcPts val="1133"/>
              </a:spcBef>
              <a:spcAft>
                <a:spcPts val="0"/>
              </a:spcAft>
              <a:buClr>
                <a:schemeClr val="dk1"/>
              </a:buClr>
              <a:buSzPts val="2000"/>
              <a:buFont typeface="Arial"/>
              <a:buChar char="•"/>
            </a:pPr>
            <a:r>
              <a:rPr lang="en-US"/>
              <a:t>Eyes on screen</a:t>
            </a:r>
            <a:endParaRPr/>
          </a:p>
          <a:p>
            <a:pPr indent="0" lvl="0" marL="0" rtl="0" algn="l">
              <a:lnSpc>
                <a:spcPct val="90000"/>
              </a:lnSpc>
              <a:spcBef>
                <a:spcPts val="1133"/>
              </a:spcBef>
              <a:spcAft>
                <a:spcPts val="0"/>
              </a:spcAft>
              <a:buClr>
                <a:schemeClr val="dk1"/>
              </a:buClr>
              <a:buSzPts val="2000"/>
              <a:buFont typeface="Arial"/>
              <a:buNone/>
            </a:pPr>
            <a:r>
              <a:rPr lang="en-US"/>
              <a:t>Logistics</a:t>
            </a:r>
            <a:endParaRPr/>
          </a:p>
          <a:p>
            <a:pPr indent="-342900" lvl="0" marL="342900" rtl="0" algn="l">
              <a:lnSpc>
                <a:spcPct val="90000"/>
              </a:lnSpc>
              <a:spcBef>
                <a:spcPts val="1133"/>
              </a:spcBef>
              <a:spcAft>
                <a:spcPts val="0"/>
              </a:spcAft>
              <a:buClr>
                <a:schemeClr val="dk1"/>
              </a:buClr>
              <a:buSzPts val="2000"/>
              <a:buFont typeface="Arial"/>
              <a:buChar char="•"/>
            </a:pPr>
            <a:r>
              <a:rPr lang="en-US"/>
              <a:t>Attendance </a:t>
            </a:r>
            <a:endParaRPr/>
          </a:p>
          <a:p>
            <a:pPr indent="-342900" lvl="0" marL="342900" rtl="0" algn="l">
              <a:lnSpc>
                <a:spcPct val="90000"/>
              </a:lnSpc>
              <a:spcBef>
                <a:spcPts val="1133"/>
              </a:spcBef>
              <a:spcAft>
                <a:spcPts val="0"/>
              </a:spcAft>
              <a:buClr>
                <a:schemeClr val="dk1"/>
              </a:buClr>
              <a:buSzPts val="2000"/>
              <a:buFont typeface="Arial"/>
              <a:buChar char="•"/>
            </a:pPr>
            <a:r>
              <a:rPr lang="en-US"/>
              <a:t>Live Tech Support</a:t>
            </a:r>
            <a:endParaRPr/>
          </a:p>
          <a:p>
            <a:pPr indent="-342900" lvl="0" marL="342900" rtl="0" algn="l">
              <a:lnSpc>
                <a:spcPct val="90000"/>
              </a:lnSpc>
              <a:spcBef>
                <a:spcPts val="1133"/>
              </a:spcBef>
              <a:spcAft>
                <a:spcPts val="0"/>
              </a:spcAft>
              <a:buClr>
                <a:schemeClr val="dk1"/>
              </a:buClr>
              <a:buSzPts val="2000"/>
              <a:buFont typeface="Arial"/>
              <a:buChar char="•"/>
            </a:pPr>
            <a:r>
              <a:rPr lang="en-US"/>
              <a:t>One-On-One Tech Support </a:t>
            </a:r>
            <a:endParaRPr/>
          </a:p>
        </p:txBody>
      </p:sp>
      <p:pic>
        <p:nvPicPr>
          <p:cNvPr id="481" name="Google Shape;481;p20"/>
          <p:cNvPicPr preferRelativeResize="0"/>
          <p:nvPr/>
        </p:nvPicPr>
        <p:blipFill rotWithShape="1">
          <a:blip r:embed="rId3">
            <a:alphaModFix/>
          </a:blip>
          <a:srcRect b="0" l="0" r="0" t="0"/>
          <a:stretch/>
        </p:blipFill>
        <p:spPr>
          <a:xfrm>
            <a:off x="7134482" y="2867384"/>
            <a:ext cx="6281220" cy="41848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21"/>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Data Management </a:t>
            </a:r>
            <a:endParaRPr/>
          </a:p>
        </p:txBody>
      </p:sp>
      <p:sp>
        <p:nvSpPr>
          <p:cNvPr id="491" name="Google Shape;491;p21"/>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Transition to Electronic Data Collection </a:t>
            </a:r>
            <a:endParaRPr/>
          </a:p>
        </p:txBody>
      </p:sp>
      <p:pic>
        <p:nvPicPr>
          <p:cNvPr id="492" name="Google Shape;492;p21"/>
          <p:cNvPicPr preferRelativeResize="0"/>
          <p:nvPr/>
        </p:nvPicPr>
        <p:blipFill rotWithShape="1">
          <a:blip r:embed="rId3">
            <a:alphaModFix/>
          </a:blip>
          <a:srcRect b="0" l="0" r="0" t="0"/>
          <a:stretch/>
        </p:blipFill>
        <p:spPr>
          <a:xfrm>
            <a:off x="3501985" y="2746584"/>
            <a:ext cx="6209175" cy="44264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22"/>
          <p:cNvPicPr preferRelativeResize="0"/>
          <p:nvPr/>
        </p:nvPicPr>
        <p:blipFill rotWithShape="1">
          <a:blip r:embed="rId3">
            <a:alphaModFix/>
          </a:blip>
          <a:srcRect b="0" l="0" r="0" t="0"/>
          <a:stretch/>
        </p:blipFill>
        <p:spPr>
          <a:xfrm>
            <a:off x="312356" y="662476"/>
            <a:ext cx="13192887" cy="74682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23"/>
          <p:cNvPicPr preferRelativeResize="0"/>
          <p:nvPr/>
        </p:nvPicPr>
        <p:blipFill rotWithShape="1">
          <a:blip r:embed="rId3">
            <a:alphaModFix/>
          </a:blip>
          <a:srcRect b="0" l="0" r="0" t="0"/>
          <a:stretch/>
        </p:blipFill>
        <p:spPr>
          <a:xfrm>
            <a:off x="422094" y="543578"/>
            <a:ext cx="12973412" cy="6407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4"/>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B4A5D"/>
              </a:buClr>
              <a:buSzPts val="4000"/>
              <a:buNone/>
            </a:pPr>
            <a:r>
              <a:rPr lang="en-US"/>
              <a:t>Unique Identifier </a:t>
            </a:r>
            <a:endParaRPr/>
          </a:p>
        </p:txBody>
      </p:sp>
      <p:sp>
        <p:nvSpPr>
          <p:cNvPr id="517" name="Google Shape;517;p24"/>
          <p:cNvSpPr txBox="1"/>
          <p:nvPr>
            <p:ph idx="12" type="sldNum"/>
          </p:nvPr>
        </p:nvSpPr>
        <p:spPr>
          <a:xfrm>
            <a:off x="13471525" y="7077075"/>
            <a:ext cx="346075" cy="414338"/>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id="518" name="Google Shape;518;p24"/>
          <p:cNvPicPr preferRelativeResize="0"/>
          <p:nvPr/>
        </p:nvPicPr>
        <p:blipFill rotWithShape="1">
          <a:blip r:embed="rId3">
            <a:alphaModFix/>
          </a:blip>
          <a:srcRect b="0" l="0" r="0" t="0"/>
          <a:stretch/>
        </p:blipFill>
        <p:spPr>
          <a:xfrm>
            <a:off x="527893" y="2915027"/>
            <a:ext cx="5169071" cy="2526031"/>
          </a:xfrm>
          <a:prstGeom prst="rect">
            <a:avLst/>
          </a:prstGeom>
          <a:noFill/>
          <a:ln>
            <a:noFill/>
          </a:ln>
        </p:spPr>
      </p:pic>
      <p:sp>
        <p:nvSpPr>
          <p:cNvPr id="519" name="Google Shape;519;p24"/>
          <p:cNvSpPr txBox="1"/>
          <p:nvPr/>
        </p:nvSpPr>
        <p:spPr>
          <a:xfrm>
            <a:off x="497554" y="2309411"/>
            <a:ext cx="5426285" cy="5109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20">
                <a:solidFill>
                  <a:schemeClr val="dk1"/>
                </a:solidFill>
                <a:latin typeface="Arial"/>
                <a:ea typeface="Arial"/>
                <a:cs typeface="Arial"/>
                <a:sym typeface="Arial"/>
              </a:rPr>
              <a:t>REGISTRATION/ATTENDANCE </a:t>
            </a:r>
            <a:endParaRPr/>
          </a:p>
        </p:txBody>
      </p:sp>
      <p:pic>
        <p:nvPicPr>
          <p:cNvPr descr="Arrow: Slight curve with solid fill" id="520" name="Google Shape;520;p24"/>
          <p:cNvPicPr preferRelativeResize="0"/>
          <p:nvPr/>
        </p:nvPicPr>
        <p:blipFill rotWithShape="1">
          <a:blip r:embed="rId4">
            <a:alphaModFix/>
          </a:blip>
          <a:srcRect b="0" l="0" r="0" t="0"/>
          <a:stretch/>
        </p:blipFill>
        <p:spPr>
          <a:xfrm>
            <a:off x="6217920" y="3195320"/>
            <a:ext cx="1381760" cy="1381760"/>
          </a:xfrm>
          <a:prstGeom prst="rect">
            <a:avLst/>
          </a:prstGeom>
          <a:noFill/>
          <a:ln>
            <a:noFill/>
          </a:ln>
        </p:spPr>
      </p:pic>
      <p:pic>
        <p:nvPicPr>
          <p:cNvPr id="521" name="Google Shape;521;p24"/>
          <p:cNvPicPr preferRelativeResize="0"/>
          <p:nvPr/>
        </p:nvPicPr>
        <p:blipFill rotWithShape="1">
          <a:blip r:embed="rId5">
            <a:alphaModFix/>
          </a:blip>
          <a:srcRect b="0" l="0" r="0" t="0"/>
          <a:stretch/>
        </p:blipFill>
        <p:spPr>
          <a:xfrm>
            <a:off x="8009111" y="2915027"/>
            <a:ext cx="5426285" cy="2713143"/>
          </a:xfrm>
          <a:prstGeom prst="rect">
            <a:avLst/>
          </a:prstGeom>
          <a:noFill/>
          <a:ln>
            <a:noFill/>
          </a:ln>
        </p:spPr>
      </p:pic>
      <p:sp>
        <p:nvSpPr>
          <p:cNvPr id="522" name="Google Shape;522;p24"/>
          <p:cNvSpPr txBox="1"/>
          <p:nvPr/>
        </p:nvSpPr>
        <p:spPr>
          <a:xfrm>
            <a:off x="8520854" y="2309411"/>
            <a:ext cx="4721013" cy="5109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720">
                <a:solidFill>
                  <a:schemeClr val="dk1"/>
                </a:solidFill>
                <a:latin typeface="Arial"/>
                <a:ea typeface="Arial"/>
                <a:cs typeface="Arial"/>
                <a:sym typeface="Arial"/>
              </a:rPr>
              <a:t>QUALTRICS SURVEYS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5"/>
          <p:cNvSpPr txBox="1"/>
          <p:nvPr>
            <p:ph idx="2" type="body"/>
          </p:nvPr>
        </p:nvSpPr>
        <p:spPr>
          <a:xfrm>
            <a:off x="513723" y="3000960"/>
            <a:ext cx="12271480" cy="766331"/>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FFFFFF"/>
              </a:buClr>
              <a:buSzPts val="4800"/>
              <a:buNone/>
            </a:pPr>
            <a:r>
              <a:rPr lang="en-US"/>
              <a:t>Preliminary Results of Virtual TCA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6"/>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Reach</a:t>
            </a:r>
            <a:endParaRPr/>
          </a:p>
        </p:txBody>
      </p:sp>
      <p:sp>
        <p:nvSpPr>
          <p:cNvPr id="537" name="Google Shape;537;p26"/>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Face to Face vs. Virtual </a:t>
            </a:r>
            <a:endParaRPr/>
          </a:p>
        </p:txBody>
      </p:sp>
      <p:pic>
        <p:nvPicPr>
          <p:cNvPr id="538" name="Google Shape;538;p26"/>
          <p:cNvPicPr preferRelativeResize="0"/>
          <p:nvPr/>
        </p:nvPicPr>
        <p:blipFill rotWithShape="1">
          <a:blip r:embed="rId3">
            <a:alphaModFix/>
          </a:blip>
          <a:srcRect b="0" l="0" r="0" t="0"/>
          <a:stretch/>
        </p:blipFill>
        <p:spPr>
          <a:xfrm>
            <a:off x="3042347" y="2474978"/>
            <a:ext cx="7965176" cy="47875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7"/>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Sample Demographics</a:t>
            </a:r>
            <a:endParaRPr/>
          </a:p>
        </p:txBody>
      </p:sp>
      <p:sp>
        <p:nvSpPr>
          <p:cNvPr id="544" name="Google Shape;544;p27"/>
          <p:cNvSpPr txBox="1"/>
          <p:nvPr>
            <p:ph idx="2" type="body"/>
          </p:nvPr>
        </p:nvSpPr>
        <p:spPr>
          <a:xfrm>
            <a:off x="1468297" y="1221931"/>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Spring 2022</a:t>
            </a:r>
            <a:endParaRPr/>
          </a:p>
        </p:txBody>
      </p:sp>
      <p:graphicFrame>
        <p:nvGraphicFramePr>
          <p:cNvPr id="545" name="Google Shape;545;p27"/>
          <p:cNvGraphicFramePr/>
          <p:nvPr/>
        </p:nvGraphicFramePr>
        <p:xfrm>
          <a:off x="847437" y="2369287"/>
          <a:ext cx="3000000" cy="3000000"/>
        </p:xfrm>
        <a:graphic>
          <a:graphicData uri="http://schemas.openxmlformats.org/drawingml/2006/table">
            <a:tbl>
              <a:tblPr>
                <a:noFill/>
                <a:tableStyleId>{55DE4B79-FCB6-4B90-BF5C-0674249329AE}</a:tableStyleId>
              </a:tblPr>
              <a:tblGrid>
                <a:gridCol w="3104100"/>
                <a:gridCol w="1803725"/>
                <a:gridCol w="1803725"/>
                <a:gridCol w="1803725"/>
                <a:gridCol w="1803725"/>
                <a:gridCol w="1803725"/>
              </a:tblGrid>
              <a:tr h="339775">
                <a:tc gridSpan="6">
                  <a:txBody>
                    <a:bodyPr/>
                    <a:lstStyle/>
                    <a:p>
                      <a:pPr indent="0" lvl="0" marL="0" marR="0" rtl="0" algn="l">
                        <a:spcBef>
                          <a:spcPts val="0"/>
                        </a:spcBef>
                        <a:spcAft>
                          <a:spcPts val="0"/>
                        </a:spcAft>
                        <a:buNone/>
                      </a:pPr>
                      <a:r>
                        <a:rPr b="1" i="0" lang="en-US" sz="2400" u="none" cap="none" strike="noStrike">
                          <a:solidFill>
                            <a:srgbClr val="000000"/>
                          </a:solidFill>
                          <a:latin typeface="Calibri"/>
                          <a:ea typeface="Calibri"/>
                          <a:cs typeface="Calibri"/>
                          <a:sym typeface="Calibri"/>
                        </a:rPr>
                        <a:t>Demographic Variables by Level (n=242)</a:t>
                      </a:r>
                      <a:endParaRPr/>
                    </a:p>
                  </a:txBody>
                  <a:tcPr marT="6350" marB="0" marR="6350" marL="63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r>
              <a:tr h="679525">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Variable</a:t>
                      </a:r>
                      <a:endParaRPr/>
                    </a:p>
                  </a:txBody>
                  <a:tcPr marT="6350" marB="0" marR="6350" marL="63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Total (n=242)</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Part 1 (n=115)</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Part 2 (n=43)</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Part 3 (n=20)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Part 3-2/Full Form (n=64)</a:t>
                      </a:r>
                      <a:endParaRPr/>
                    </a:p>
                  </a:txBody>
                  <a:tcPr marT="6350" marB="0" marR="6350" marL="63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775">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Avg Age (years)</a:t>
                      </a:r>
                      <a:endParaRPr/>
                    </a:p>
                  </a:txBody>
                  <a:tcPr marT="6350" marB="0" marR="6350" marL="63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t/>
                      </a:r>
                      <a:endParaRPr b="0" i="0" sz="2400" u="none" cap="none" strike="noStrike">
                        <a:solidFill>
                          <a:srgbClr val="000000"/>
                        </a:solidFill>
                        <a:latin typeface="Calibri"/>
                        <a:ea typeface="Calibri"/>
                        <a:cs typeface="Calibri"/>
                        <a:sym typeface="Calibri"/>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69.7</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71.4</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71.5</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71.8</a:t>
                      </a:r>
                      <a:endParaRPr/>
                    </a:p>
                  </a:txBody>
                  <a:tcPr marT="6350" marB="0" marR="6350" marL="63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775">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Referred by Clinician? (% yes)</a:t>
                      </a:r>
                      <a:endParaRPr/>
                    </a:p>
                  </a:txBody>
                  <a:tcPr marT="6350" marB="0" marR="6350" marL="63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12.0%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10.40%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9.30%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25%</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12.50%</a:t>
                      </a:r>
                      <a:endParaRPr/>
                    </a:p>
                  </a:txBody>
                  <a:tcPr marT="6350" marB="0" marR="6350" marL="63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775">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Male (%)</a:t>
                      </a:r>
                      <a:endParaRPr/>
                    </a:p>
                  </a:txBody>
                  <a:tcPr marT="6350" marB="0" marR="6350" marL="63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12.0%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13.90%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9.30%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10.00%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10.90%</a:t>
                      </a:r>
                      <a:endParaRPr/>
                    </a:p>
                  </a:txBody>
                  <a:tcPr marT="6350" marB="0" marR="6350" marL="63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775">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Hispanic (yes %)</a:t>
                      </a:r>
                      <a:endParaRPr/>
                    </a:p>
                  </a:txBody>
                  <a:tcPr marT="6350" marB="0" marR="6350" marL="63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3.3%</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5.20%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2.30%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1.56%</a:t>
                      </a:r>
                      <a:endParaRPr/>
                    </a:p>
                  </a:txBody>
                  <a:tcPr marT="6350" marB="0" marR="6350" marL="63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775">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White (yes %)</a:t>
                      </a:r>
                      <a:endParaRPr/>
                    </a:p>
                  </a:txBody>
                  <a:tcPr marT="6350" marB="0" marR="6350" marL="63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79.8%</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80.00%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83.70%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60.00%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82.80%</a:t>
                      </a:r>
                      <a:endParaRPr/>
                    </a:p>
                  </a:txBody>
                  <a:tcPr marT="6350" marB="0" marR="6350" marL="63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775">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College Graduate (yes %)</a:t>
                      </a:r>
                      <a:endParaRPr/>
                    </a:p>
                  </a:txBody>
                  <a:tcPr marT="6350" marB="0" marR="6350" marL="63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83.1%</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85%</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79.10%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80.00%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82.80%</a:t>
                      </a:r>
                      <a:endParaRPr/>
                    </a:p>
                  </a:txBody>
                  <a:tcPr marT="6350" marB="0" marR="6350" marL="63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775">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Live Alone (yes %)</a:t>
                      </a:r>
                      <a:endParaRPr/>
                    </a:p>
                  </a:txBody>
                  <a:tcPr marT="6350" marB="0" marR="6350" marL="63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25.2%</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r">
                        <a:spcBef>
                          <a:spcPts val="0"/>
                        </a:spcBef>
                        <a:spcAft>
                          <a:spcPts val="0"/>
                        </a:spcAft>
                        <a:buNone/>
                      </a:pPr>
                      <a:r>
                        <a:rPr b="1" i="0" lang="en-US" sz="2400" u="none" cap="none" strike="noStrike">
                          <a:solidFill>
                            <a:srgbClr val="000000"/>
                          </a:solidFill>
                          <a:latin typeface="Calibri"/>
                          <a:ea typeface="Calibri"/>
                          <a:cs typeface="Calibri"/>
                          <a:sym typeface="Calibri"/>
                        </a:rPr>
                        <a:t>27.00%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1" i="0" lang="en-US" sz="2400" u="none" cap="none" strike="noStrike">
                          <a:solidFill>
                            <a:srgbClr val="000000"/>
                          </a:solidFill>
                          <a:latin typeface="Calibri"/>
                          <a:ea typeface="Calibri"/>
                          <a:cs typeface="Calibri"/>
                          <a:sym typeface="Calibri"/>
                        </a:rPr>
                        <a:t>11.60%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1" i="0" lang="en-US" sz="2400" u="none" cap="none" strike="noStrike">
                          <a:solidFill>
                            <a:srgbClr val="000000"/>
                          </a:solidFill>
                          <a:latin typeface="Calibri"/>
                          <a:ea typeface="Calibri"/>
                          <a:cs typeface="Calibri"/>
                          <a:sym typeface="Calibri"/>
                        </a:rPr>
                        <a:t>50%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1" i="0" lang="en-US" sz="2400" u="none" cap="none" strike="noStrike">
                          <a:solidFill>
                            <a:srgbClr val="000000"/>
                          </a:solidFill>
                          <a:latin typeface="Calibri"/>
                          <a:ea typeface="Calibri"/>
                          <a:cs typeface="Calibri"/>
                          <a:sym typeface="Calibri"/>
                        </a:rPr>
                        <a:t>23.40%</a:t>
                      </a:r>
                      <a:endParaRPr/>
                    </a:p>
                  </a:txBody>
                  <a:tcPr marT="6350" marB="0" marR="6350" marL="63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775">
                <a:tc>
                  <a:txBody>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Fallen Past 3 Months (yes %)</a:t>
                      </a:r>
                      <a:endParaRPr/>
                    </a:p>
                  </a:txBody>
                  <a:tcPr marT="6350" marB="0" marR="6350" marL="63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22%</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19.30%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27.90%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30.00%</a:t>
                      </a:r>
                      <a:endParaRPr/>
                    </a:p>
                  </a:txBody>
                  <a:tcPr marT="6350" marB="0" marR="6350" marL="63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2400" u="none" cap="none" strike="noStrike">
                          <a:solidFill>
                            <a:srgbClr val="000000"/>
                          </a:solidFill>
                          <a:latin typeface="Calibri"/>
                          <a:ea typeface="Calibri"/>
                          <a:cs typeface="Calibri"/>
                          <a:sym typeface="Calibri"/>
                        </a:rPr>
                        <a:t>20.30%</a:t>
                      </a:r>
                      <a:endParaRPr/>
                    </a:p>
                  </a:txBody>
                  <a:tcPr marT="6350" marB="0" marR="6350" marL="63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1475">
                <a:tc gridSpan="6">
                  <a:txBody>
                    <a:bodyPr/>
                    <a:lstStyle/>
                    <a:p>
                      <a:pPr indent="0" lvl="0" marL="0" marR="0" rtl="0" algn="l">
                        <a:spcBef>
                          <a:spcPts val="0"/>
                        </a:spcBef>
                        <a:spcAft>
                          <a:spcPts val="0"/>
                        </a:spcAft>
                        <a:buNone/>
                      </a:pPr>
                      <a:r>
                        <a:rPr b="1" i="0" lang="en-US" sz="1400" u="none" cap="none" strike="noStrike">
                          <a:solidFill>
                            <a:srgbClr val="000000"/>
                          </a:solidFill>
                          <a:latin typeface="Calibri"/>
                          <a:ea typeface="Calibri"/>
                          <a:cs typeface="Calibri"/>
                          <a:sym typeface="Calibri"/>
                        </a:rPr>
                        <a:t>Bolded = significant difference between levels (p&lt;0.05)</a:t>
                      </a:r>
                      <a:endParaRPr/>
                    </a:p>
                  </a:txBody>
                  <a:tcPr marT="6350" marB="0" marR="6350" marL="635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hMerge="1"/>
                <a:tc hMerge="1"/>
                <a:tc hMerge="1"/>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8"/>
          <p:cNvSpPr txBox="1"/>
          <p:nvPr>
            <p:ph idx="1" type="body"/>
          </p:nvPr>
        </p:nvSpPr>
        <p:spPr>
          <a:xfrm>
            <a:off x="1352551" y="338756"/>
            <a:ext cx="9142577" cy="1147356"/>
          </a:xfrm>
          <a:prstGeom prst="rect">
            <a:avLst/>
          </a:prstGeom>
          <a:noFill/>
          <a:ln>
            <a:noFill/>
          </a:ln>
        </p:spPr>
        <p:txBody>
          <a:bodyPr anchorCtr="0" anchor="ctr" bIns="51800" lIns="103625" spcFirstLastPara="1" rIns="103625" wrap="square" tIns="51800">
            <a:normAutofit/>
          </a:bodyPr>
          <a:lstStyle/>
          <a:p>
            <a:pPr indent="0" lvl="0" marL="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Virtual Tai Chi Reach </a:t>
            </a:r>
            <a:endParaRPr/>
          </a:p>
        </p:txBody>
      </p:sp>
      <p:sp>
        <p:nvSpPr>
          <p:cNvPr id="551" name="Google Shape;551;p28"/>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sz="2400"/>
              <a:t>Spring 2022</a:t>
            </a:r>
            <a:endParaRPr/>
          </a:p>
          <a:p>
            <a:pPr indent="0" lvl="0" marL="0" rtl="0" algn="l">
              <a:lnSpc>
                <a:spcPct val="90000"/>
              </a:lnSpc>
              <a:spcBef>
                <a:spcPts val="0"/>
              </a:spcBef>
              <a:spcAft>
                <a:spcPts val="0"/>
              </a:spcAft>
              <a:buClr>
                <a:srgbClr val="04A299"/>
              </a:buClr>
              <a:buSzPts val="2400"/>
              <a:buFont typeface="Arial"/>
              <a:buNone/>
            </a:pPr>
            <a:r>
              <a:t/>
            </a:r>
            <a:endParaRPr/>
          </a:p>
        </p:txBody>
      </p:sp>
      <p:sp>
        <p:nvSpPr>
          <p:cNvPr id="552" name="Google Shape;552;p28"/>
          <p:cNvSpPr txBox="1"/>
          <p:nvPr>
            <p:ph idx="3" type="body"/>
          </p:nvPr>
        </p:nvSpPr>
        <p:spPr>
          <a:xfrm>
            <a:off x="1352552" y="2867385"/>
            <a:ext cx="9142576" cy="418486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sz="4400"/>
              <a:t>Word of Mouth!</a:t>
            </a:r>
            <a:endParaRPr/>
          </a:p>
          <a:p>
            <a:pPr indent="0" lvl="0" marL="0" rtl="0" algn="l">
              <a:lnSpc>
                <a:spcPct val="90000"/>
              </a:lnSpc>
              <a:spcBef>
                <a:spcPts val="1133"/>
              </a:spcBef>
              <a:spcAft>
                <a:spcPts val="0"/>
              </a:spcAft>
              <a:buClr>
                <a:schemeClr val="dk1"/>
              </a:buClr>
              <a:buSzPts val="2040"/>
              <a:buFont typeface="Arial"/>
              <a:buNone/>
            </a:pPr>
            <a:r>
              <a:t/>
            </a:r>
            <a:endParaRPr/>
          </a:p>
        </p:txBody>
      </p:sp>
      <p:pic>
        <p:nvPicPr>
          <p:cNvPr id="553" name="Google Shape;553;p28"/>
          <p:cNvPicPr preferRelativeResize="0"/>
          <p:nvPr>
            <p:ph idx="1" type="body"/>
          </p:nvPr>
        </p:nvPicPr>
        <p:blipFill rotWithShape="1">
          <a:blip r:embed="rId3">
            <a:alphaModFix/>
          </a:blip>
          <a:srcRect b="0" l="5960" r="15845" t="0"/>
          <a:stretch/>
        </p:blipFill>
        <p:spPr>
          <a:xfrm>
            <a:off x="5534025" y="0"/>
            <a:ext cx="8283575" cy="3813175"/>
          </a:xfrm>
          <a:prstGeom prst="rect">
            <a:avLst/>
          </a:prstGeom>
          <a:noFill/>
          <a:ln>
            <a:noFill/>
          </a:ln>
        </p:spPr>
      </p:pic>
      <p:pic>
        <p:nvPicPr>
          <p:cNvPr id="554" name="Google Shape;554;p28"/>
          <p:cNvPicPr preferRelativeResize="0"/>
          <p:nvPr/>
        </p:nvPicPr>
        <p:blipFill rotWithShape="1">
          <a:blip r:embed="rId4">
            <a:alphaModFix/>
          </a:blip>
          <a:srcRect b="0" l="0" r="9859" t="0"/>
          <a:stretch/>
        </p:blipFill>
        <p:spPr>
          <a:xfrm>
            <a:off x="5534096" y="3958742"/>
            <a:ext cx="8283505" cy="3813658"/>
          </a:xfrm>
          <a:custGeom>
            <a:rect b="b" l="l" r="r" t="t"/>
            <a:pathLst>
              <a:path extrusionOk="0" h="3364992" w="7308975">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ln>
            <a:noFill/>
          </a:ln>
        </p:spPr>
      </p:pic>
      <p:pic>
        <p:nvPicPr>
          <p:cNvPr descr="Medical with solid fill" id="555" name="Google Shape;555;p28"/>
          <p:cNvPicPr preferRelativeResize="0"/>
          <p:nvPr/>
        </p:nvPicPr>
        <p:blipFill rotWithShape="1">
          <a:blip r:embed="rId5">
            <a:alphaModFix/>
          </a:blip>
          <a:srcRect b="0" l="0" r="0" t="0"/>
          <a:stretch/>
        </p:blipFill>
        <p:spPr>
          <a:xfrm>
            <a:off x="9402619" y="4930389"/>
            <a:ext cx="914400" cy="91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9"/>
          <p:cNvSpPr txBox="1"/>
          <p:nvPr>
            <p:ph idx="2" type="body"/>
          </p:nvPr>
        </p:nvSpPr>
        <p:spPr>
          <a:xfrm>
            <a:off x="513723" y="3000960"/>
            <a:ext cx="12271480" cy="766331"/>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FFFFFF"/>
              </a:buClr>
              <a:buSzPts val="4800"/>
              <a:buNone/>
            </a:pPr>
            <a:r>
              <a:rPr lang="en-US"/>
              <a:t>Virtual TCA Completion Results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
          <p:cNvSpPr txBox="1"/>
          <p:nvPr>
            <p:ph idx="1" type="body"/>
          </p:nvPr>
        </p:nvSpPr>
        <p:spPr>
          <a:xfrm>
            <a:off x="1400537" y="338756"/>
            <a:ext cx="9094591"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How it Started…</a:t>
            </a:r>
            <a:endParaRPr/>
          </a:p>
        </p:txBody>
      </p:sp>
      <p:sp>
        <p:nvSpPr>
          <p:cNvPr id="148" name="Google Shape;148;p3"/>
          <p:cNvSpPr txBox="1"/>
          <p:nvPr>
            <p:ph idx="2" type="body"/>
          </p:nvPr>
        </p:nvSpPr>
        <p:spPr>
          <a:xfrm>
            <a:off x="5357621" y="2033517"/>
            <a:ext cx="6696393" cy="58427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Vs. How it’s Going </a:t>
            </a:r>
            <a:endParaRPr/>
          </a:p>
        </p:txBody>
      </p:sp>
      <p:sp>
        <p:nvSpPr>
          <p:cNvPr id="149" name="Google Shape;149;p3"/>
          <p:cNvSpPr txBox="1"/>
          <p:nvPr>
            <p:ph idx="3" type="body"/>
          </p:nvPr>
        </p:nvSpPr>
        <p:spPr>
          <a:xfrm>
            <a:off x="5357623" y="3398293"/>
            <a:ext cx="6696393" cy="365395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Arial"/>
              <a:buNone/>
            </a:pPr>
            <a:r>
              <a:rPr lang="en-US"/>
              <a:t>Presentation Outline</a:t>
            </a:r>
            <a:endParaRPr/>
          </a:p>
          <a:p>
            <a:pPr indent="-342900" lvl="0" marL="342900" rtl="0" algn="l">
              <a:lnSpc>
                <a:spcPct val="90000"/>
              </a:lnSpc>
              <a:spcBef>
                <a:spcPts val="1133"/>
              </a:spcBef>
              <a:spcAft>
                <a:spcPts val="0"/>
              </a:spcAft>
              <a:buClr>
                <a:schemeClr val="dk1"/>
              </a:buClr>
              <a:buSzPts val="2000"/>
              <a:buFont typeface="Arial"/>
              <a:buChar char="•"/>
            </a:pPr>
            <a:r>
              <a:rPr lang="en-US"/>
              <a:t>Pre-Covid Face-to-Face Program Summaries</a:t>
            </a:r>
            <a:endParaRPr/>
          </a:p>
          <a:p>
            <a:pPr indent="-342900" lvl="0" marL="342900" rtl="0" algn="l">
              <a:lnSpc>
                <a:spcPct val="90000"/>
              </a:lnSpc>
              <a:spcBef>
                <a:spcPts val="1133"/>
              </a:spcBef>
              <a:spcAft>
                <a:spcPts val="0"/>
              </a:spcAft>
              <a:buClr>
                <a:schemeClr val="dk1"/>
              </a:buClr>
              <a:buSzPts val="2000"/>
              <a:buFont typeface="Arial"/>
              <a:buChar char="•"/>
            </a:pPr>
            <a:r>
              <a:rPr lang="en-US"/>
              <a:t>Getting started (on the fly!)</a:t>
            </a:r>
            <a:endParaRPr/>
          </a:p>
          <a:p>
            <a:pPr indent="-342900" lvl="0" marL="342900" rtl="0" algn="l">
              <a:lnSpc>
                <a:spcPct val="90000"/>
              </a:lnSpc>
              <a:spcBef>
                <a:spcPts val="1133"/>
              </a:spcBef>
              <a:spcAft>
                <a:spcPts val="0"/>
              </a:spcAft>
              <a:buClr>
                <a:schemeClr val="dk1"/>
              </a:buClr>
              <a:buSzPts val="2000"/>
              <a:buFont typeface="Arial"/>
              <a:buChar char="•"/>
            </a:pPr>
            <a:r>
              <a:rPr lang="en-US"/>
              <a:t>Program Development and Implementation </a:t>
            </a:r>
            <a:endParaRPr/>
          </a:p>
          <a:p>
            <a:pPr indent="-342900" lvl="0" marL="342900" rtl="0" algn="l">
              <a:lnSpc>
                <a:spcPct val="90000"/>
              </a:lnSpc>
              <a:spcBef>
                <a:spcPts val="1133"/>
              </a:spcBef>
              <a:spcAft>
                <a:spcPts val="0"/>
              </a:spcAft>
              <a:buClr>
                <a:schemeClr val="dk1"/>
              </a:buClr>
              <a:buSzPts val="2000"/>
              <a:buFont typeface="Arial"/>
              <a:buChar char="•"/>
            </a:pPr>
            <a:r>
              <a:rPr lang="en-US"/>
              <a:t>Data Management </a:t>
            </a:r>
            <a:endParaRPr/>
          </a:p>
          <a:p>
            <a:pPr indent="-342900" lvl="0" marL="342900" rtl="0" algn="l">
              <a:lnSpc>
                <a:spcPct val="90000"/>
              </a:lnSpc>
              <a:spcBef>
                <a:spcPts val="1133"/>
              </a:spcBef>
              <a:spcAft>
                <a:spcPts val="0"/>
              </a:spcAft>
              <a:buClr>
                <a:schemeClr val="dk1"/>
              </a:buClr>
              <a:buSzPts val="2000"/>
              <a:buFont typeface="Arial"/>
              <a:buChar char="•"/>
            </a:pPr>
            <a:r>
              <a:rPr lang="en-US"/>
              <a:t>Results</a:t>
            </a:r>
            <a:endParaRPr/>
          </a:p>
          <a:p>
            <a:pPr indent="-342900" lvl="0" marL="342900" rtl="0" algn="l">
              <a:lnSpc>
                <a:spcPct val="90000"/>
              </a:lnSpc>
              <a:spcBef>
                <a:spcPts val="1133"/>
              </a:spcBef>
              <a:spcAft>
                <a:spcPts val="0"/>
              </a:spcAft>
              <a:buClr>
                <a:schemeClr val="dk1"/>
              </a:buClr>
              <a:buSzPts val="2000"/>
              <a:buFont typeface="Arial"/>
              <a:buChar char="•"/>
            </a:pPr>
            <a:r>
              <a:rPr lang="en-US"/>
              <a:t>Future Directions </a:t>
            </a:r>
            <a:endParaRPr/>
          </a:p>
          <a:p>
            <a:pPr indent="-213359" lvl="0" marL="342900" rtl="0" algn="l">
              <a:lnSpc>
                <a:spcPct val="90000"/>
              </a:lnSpc>
              <a:spcBef>
                <a:spcPts val="1133"/>
              </a:spcBef>
              <a:spcAft>
                <a:spcPts val="0"/>
              </a:spcAft>
              <a:buClr>
                <a:schemeClr val="dk1"/>
              </a:buClr>
              <a:buSzPts val="2040"/>
              <a:buFont typeface="Arial"/>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aphicFrame>
        <p:nvGraphicFramePr>
          <p:cNvPr id="573" name="Google Shape;573;p30"/>
          <p:cNvGraphicFramePr/>
          <p:nvPr/>
        </p:nvGraphicFramePr>
        <p:xfrm>
          <a:off x="1400518" y="1512104"/>
          <a:ext cx="3000000" cy="3000000"/>
        </p:xfrm>
        <a:graphic>
          <a:graphicData uri="http://schemas.openxmlformats.org/drawingml/2006/table">
            <a:tbl>
              <a:tblPr bandRow="1" firstRow="1">
                <a:noFill/>
                <a:tableStyleId>{5A3B2486-1D3F-4C72-BF1F-A303D187A3AC}</a:tableStyleId>
              </a:tblPr>
              <a:tblGrid>
                <a:gridCol w="2603450"/>
                <a:gridCol w="4142500"/>
                <a:gridCol w="4270600"/>
              </a:tblGrid>
              <a:tr h="543200">
                <a:tc gridSpan="3">
                  <a:txBody>
                    <a:bodyPr/>
                    <a:lstStyle/>
                    <a:p>
                      <a:pPr indent="0" lvl="0" marL="0" marR="0" rtl="0" algn="ctr">
                        <a:spcBef>
                          <a:spcPts val="0"/>
                        </a:spcBef>
                        <a:spcAft>
                          <a:spcPts val="0"/>
                        </a:spcAft>
                        <a:buNone/>
                      </a:pPr>
                      <a:r>
                        <a:rPr lang="en-US" sz="2000" u="none" cap="none" strike="noStrike"/>
                        <a:t>Program Completion Rate (n=491)</a:t>
                      </a:r>
                      <a:endParaRPr/>
                    </a:p>
                  </a:txBody>
                  <a:tcPr marT="45725" marB="45725" marR="91450" marL="91450"/>
                </a:tc>
                <a:tc hMerge="1"/>
                <a:tc hMerge="1"/>
              </a:tr>
              <a:tr h="855000">
                <a:tc>
                  <a:txBody>
                    <a:bodyPr/>
                    <a:lstStyle/>
                    <a:p>
                      <a:pPr indent="0" lvl="0" marL="0" marR="0" rtl="0" algn="ctr">
                        <a:spcBef>
                          <a:spcPts val="0"/>
                        </a:spcBef>
                        <a:spcAft>
                          <a:spcPts val="0"/>
                        </a:spcAft>
                        <a:buNone/>
                      </a:pPr>
                      <a:r>
                        <a:rPr lang="en-US" sz="2400" u="none" cap="none" strike="noStrike"/>
                        <a:t>Completion</a:t>
                      </a:r>
                      <a:endParaRPr/>
                    </a:p>
                  </a:txBody>
                  <a:tcPr marT="45725" marB="45725" marR="91450" marL="91450"/>
                </a:tc>
                <a:tc>
                  <a:txBody>
                    <a:bodyPr/>
                    <a:lstStyle/>
                    <a:p>
                      <a:pPr indent="0" lvl="0" marL="0" marR="0" rtl="0" algn="ctr">
                        <a:spcBef>
                          <a:spcPts val="0"/>
                        </a:spcBef>
                        <a:spcAft>
                          <a:spcPts val="0"/>
                        </a:spcAft>
                        <a:buNone/>
                      </a:pPr>
                      <a:r>
                        <a:rPr lang="en-US" sz="2400" u="none" cap="none" strike="noStrike"/>
                        <a:t>Traditional ACL 2/3 Attendance Completer </a:t>
                      </a:r>
                      <a:endParaRPr/>
                    </a:p>
                    <a:p>
                      <a:pPr indent="0" lvl="0" marL="0" marR="0" rtl="0" algn="ctr">
                        <a:spcBef>
                          <a:spcPts val="0"/>
                        </a:spcBef>
                        <a:spcAft>
                          <a:spcPts val="0"/>
                        </a:spcAft>
                        <a:buNone/>
                      </a:pPr>
                      <a:r>
                        <a:rPr lang="en-US" sz="2400" u="none" cap="none" strike="noStrike"/>
                        <a:t>(≥11/16 classes) </a:t>
                      </a:r>
                      <a:endParaRPr sz="2400" u="none" cap="none" strike="sngStrike"/>
                    </a:p>
                  </a:txBody>
                  <a:tcPr marT="45725" marB="45725" marR="91450" marL="91450"/>
                </a:tc>
                <a:tc>
                  <a:txBody>
                    <a:bodyPr/>
                    <a:lstStyle/>
                    <a:p>
                      <a:pPr indent="0" lvl="0" marL="0" marR="0" rtl="0" algn="ctr">
                        <a:spcBef>
                          <a:spcPts val="0"/>
                        </a:spcBef>
                        <a:spcAft>
                          <a:spcPts val="0"/>
                        </a:spcAft>
                        <a:buNone/>
                      </a:pPr>
                      <a:r>
                        <a:rPr lang="en-US" sz="2400" u="none" cap="none" strike="noStrike"/>
                        <a:t>New Standard of 16 Attendance to be a Completer (≥16 classes)</a:t>
                      </a:r>
                      <a:endParaRPr sz="2400" u="none" cap="none" strike="sngStrike"/>
                    </a:p>
                  </a:txBody>
                  <a:tcPr marT="45725" marB="45725" marR="91450" marL="91450"/>
                </a:tc>
              </a:tr>
              <a:tr h="855000">
                <a:tc>
                  <a:txBody>
                    <a:bodyPr/>
                    <a:lstStyle/>
                    <a:p>
                      <a:pPr indent="0" lvl="0" marL="0" marR="0" rtl="0" algn="ctr">
                        <a:spcBef>
                          <a:spcPts val="0"/>
                        </a:spcBef>
                        <a:spcAft>
                          <a:spcPts val="0"/>
                        </a:spcAft>
                        <a:buNone/>
                      </a:pPr>
                      <a:r>
                        <a:rPr lang="en-US" sz="2400" u="none" cap="none" strike="noStrike"/>
                        <a:t>Overall (n=491)</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166 Completers (33.81%)</a:t>
                      </a:r>
                      <a:endParaRPr sz="2400" u="none" cap="none" strike="noStrike"/>
                    </a:p>
                    <a:p>
                      <a:pPr indent="0" lvl="0" marL="0" marR="0" rtl="0" algn="ctr">
                        <a:spcBef>
                          <a:spcPts val="0"/>
                        </a:spcBef>
                        <a:spcAft>
                          <a:spcPts val="0"/>
                        </a:spcAft>
                        <a:buNone/>
                      </a:pPr>
                      <a:r>
                        <a:t/>
                      </a:r>
                      <a:endParaRPr sz="2400" u="none" cap="none" strike="noStrike"/>
                    </a:p>
                  </a:txBody>
                  <a:tcPr marT="45725" marB="45725" marR="91450" marL="91450"/>
                </a:tc>
                <a:tc>
                  <a:txBody>
                    <a:bodyPr/>
                    <a:lstStyle/>
                    <a:p>
                      <a:pPr indent="0" lvl="0" marL="0" marR="0" rtl="0" algn="ctr">
                        <a:lnSpc>
                          <a:spcPct val="150000"/>
                        </a:lnSpc>
                        <a:spcBef>
                          <a:spcPts val="0"/>
                        </a:spcBef>
                        <a:spcAft>
                          <a:spcPts val="0"/>
                        </a:spcAft>
                        <a:buClr>
                          <a:schemeClr val="dk1"/>
                        </a:buClr>
                        <a:buSzPts val="2400"/>
                        <a:buFont typeface="Arial"/>
                        <a:buNone/>
                      </a:pPr>
                      <a:r>
                        <a:rPr lang="en-US" sz="2400" u="none" cap="none" strike="noStrike"/>
                        <a:t>56 Completers (11.40%)</a:t>
                      </a:r>
                      <a:endParaRPr sz="2400" u="none" cap="none" strike="noStrike"/>
                    </a:p>
                  </a:txBody>
                  <a:tcPr marT="45725" marB="45725" marR="91450" marL="91450"/>
                </a:tc>
              </a:tr>
              <a:tr h="855000">
                <a:tc>
                  <a:txBody>
                    <a:bodyPr/>
                    <a:lstStyle/>
                    <a:p>
                      <a:pPr indent="0" lvl="0" marL="0" marR="0" rtl="0" algn="ctr">
                        <a:spcBef>
                          <a:spcPts val="0"/>
                        </a:spcBef>
                        <a:spcAft>
                          <a:spcPts val="0"/>
                        </a:spcAft>
                        <a:buNone/>
                      </a:pPr>
                      <a:r>
                        <a:rPr lang="en-US" sz="2400" u="none" cap="none" strike="noStrike"/>
                        <a:t>Part 1 (n=147)</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44 Completers (29.93%)</a:t>
                      </a:r>
                      <a:endParaRPr sz="2400" u="none" cap="none" strike="noStrike"/>
                    </a:p>
                  </a:txBody>
                  <a:tcPr marT="45725" marB="45725" marR="91450" marL="91450"/>
                </a:tc>
                <a:tc>
                  <a:txBody>
                    <a:bodyPr/>
                    <a:lstStyle/>
                    <a:p>
                      <a:pPr indent="0" lvl="0" marL="0" marR="0" rtl="0" algn="ctr">
                        <a:lnSpc>
                          <a:spcPct val="150000"/>
                        </a:lnSpc>
                        <a:spcBef>
                          <a:spcPts val="0"/>
                        </a:spcBef>
                        <a:spcAft>
                          <a:spcPts val="0"/>
                        </a:spcAft>
                        <a:buClr>
                          <a:schemeClr val="dk1"/>
                        </a:buClr>
                        <a:buSzPts val="2400"/>
                        <a:buFont typeface="Arial"/>
                        <a:buNone/>
                      </a:pPr>
                      <a:r>
                        <a:rPr lang="en-US" sz="2400" u="none" cap="none" strike="noStrike"/>
                        <a:t>6 Completers (4.08%)</a:t>
                      </a:r>
                      <a:endParaRPr sz="2400" u="none" cap="none" strike="noStrike"/>
                    </a:p>
                  </a:txBody>
                  <a:tcPr marT="45725" marB="45725" marR="91450" marL="91450"/>
                </a:tc>
              </a:tr>
              <a:tr h="855000">
                <a:tc>
                  <a:txBody>
                    <a:bodyPr/>
                    <a:lstStyle/>
                    <a:p>
                      <a:pPr indent="0" lvl="0" marL="0" marR="0" rtl="0" algn="ctr">
                        <a:spcBef>
                          <a:spcPts val="0"/>
                        </a:spcBef>
                        <a:spcAft>
                          <a:spcPts val="0"/>
                        </a:spcAft>
                        <a:buNone/>
                      </a:pPr>
                      <a:r>
                        <a:rPr lang="en-US" sz="2400" u="none" cap="none" strike="noStrike"/>
                        <a:t>Part 2 (n=62)</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23 Completers (37.10%)</a:t>
                      </a:r>
                      <a:endParaRPr sz="2400" u="none" cap="none" strike="noStrike"/>
                    </a:p>
                    <a:p>
                      <a:pPr indent="0" lvl="0" marL="0" marR="0" rtl="0" algn="ctr">
                        <a:spcBef>
                          <a:spcPts val="0"/>
                        </a:spcBef>
                        <a:spcAft>
                          <a:spcPts val="0"/>
                        </a:spcAft>
                        <a:buNone/>
                      </a:pPr>
                      <a:r>
                        <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4 Completers (6.45%)</a:t>
                      </a:r>
                      <a:endParaRPr sz="2400" u="none" cap="none" strike="noStrike"/>
                    </a:p>
                  </a:txBody>
                  <a:tcPr marT="45725" marB="45725" marR="91450" marL="91450"/>
                </a:tc>
              </a:tr>
              <a:tr h="855000">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Part 3_1 (n=59)</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30 Completers (50.85%)</a:t>
                      </a:r>
                      <a:endParaRPr sz="2400" u="none" cap="none" strike="noStrike"/>
                    </a:p>
                    <a:p>
                      <a:pPr indent="0" lvl="0" marL="0" marR="0" rtl="0" algn="ctr">
                        <a:spcBef>
                          <a:spcPts val="0"/>
                        </a:spcBef>
                        <a:spcAft>
                          <a:spcPts val="0"/>
                        </a:spcAft>
                        <a:buNone/>
                      </a:pPr>
                      <a:r>
                        <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8 Completers (13.56%)</a:t>
                      </a:r>
                      <a:endParaRPr sz="2400" u="none" cap="none" strike="noStrike"/>
                    </a:p>
                  </a:txBody>
                  <a:tcPr marT="45725" marB="45725" marR="91450" marL="91450"/>
                </a:tc>
              </a:tr>
              <a:tr h="855000">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Part 3_2 (n=116)</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69 Completers (59.48%)</a:t>
                      </a:r>
                      <a:endParaRPr sz="2400" u="none" cap="none" strike="noStrike"/>
                    </a:p>
                    <a:p>
                      <a:pPr indent="0" lvl="0" marL="0" marR="0" rtl="0" algn="ctr">
                        <a:spcBef>
                          <a:spcPts val="0"/>
                        </a:spcBef>
                        <a:spcAft>
                          <a:spcPts val="0"/>
                        </a:spcAft>
                        <a:buNone/>
                      </a:pPr>
                      <a:r>
                        <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35 Completers (30.17%)</a:t>
                      </a:r>
                      <a:endParaRPr sz="2400" u="none" cap="none" strike="noStrike"/>
                    </a:p>
                  </a:txBody>
                  <a:tcPr marT="45725" marB="45725" marR="91450" marL="91450"/>
                </a:tc>
              </a:tr>
            </a:tbl>
          </a:graphicData>
        </a:graphic>
      </p:graphicFrame>
      <p:sp>
        <p:nvSpPr>
          <p:cNvPr id="574" name="Google Shape;574;p30"/>
          <p:cNvSpPr txBox="1"/>
          <p:nvPr>
            <p:ph idx="1" type="body"/>
          </p:nvPr>
        </p:nvSpPr>
        <p:spPr>
          <a:xfrm>
            <a:off x="1267426" y="624953"/>
            <a:ext cx="11016563" cy="114735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B4A5D"/>
              </a:buClr>
              <a:buSzPts val="4000"/>
              <a:buNone/>
            </a:pPr>
            <a:r>
              <a:rPr lang="en-US"/>
              <a:t>Fall 2021 Workshops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1"/>
          <p:cNvSpPr txBox="1"/>
          <p:nvPr>
            <p:ph idx="1" type="body"/>
          </p:nvPr>
        </p:nvSpPr>
        <p:spPr>
          <a:xfrm>
            <a:off x="1400518" y="624953"/>
            <a:ext cx="11016563" cy="114735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B4A5D"/>
              </a:buClr>
              <a:buSzPts val="4000"/>
              <a:buNone/>
            </a:pPr>
            <a:r>
              <a:rPr lang="en-US"/>
              <a:t>Fall 2021: Relationship between Number of Session Registered and Completion Rate</a:t>
            </a:r>
            <a:endParaRPr/>
          </a:p>
        </p:txBody>
      </p:sp>
      <p:sp>
        <p:nvSpPr>
          <p:cNvPr id="584" name="Google Shape;584;p31"/>
          <p:cNvSpPr/>
          <p:nvPr/>
        </p:nvSpPr>
        <p:spPr>
          <a:xfrm>
            <a:off x="3937000" y="2765425"/>
            <a:ext cx="138176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graphicFrame>
        <p:nvGraphicFramePr>
          <p:cNvPr id="585" name="Google Shape;585;p31"/>
          <p:cNvGraphicFramePr/>
          <p:nvPr/>
        </p:nvGraphicFramePr>
        <p:xfrm>
          <a:off x="1400517" y="2580303"/>
          <a:ext cx="3000000" cy="3000000"/>
        </p:xfrm>
        <a:graphic>
          <a:graphicData uri="http://schemas.openxmlformats.org/drawingml/2006/table">
            <a:tbl>
              <a:tblPr>
                <a:noFill/>
                <a:tableStyleId>{55DE4B79-FCB6-4B90-BF5C-0674249329AE}</a:tableStyleId>
              </a:tblPr>
              <a:tblGrid>
                <a:gridCol w="3672200"/>
                <a:gridCol w="3672200"/>
                <a:gridCol w="3672200"/>
              </a:tblGrid>
              <a:tr h="292100">
                <a:tc>
                  <a:txBody>
                    <a:bodyPr/>
                    <a:lstStyle/>
                    <a:p>
                      <a:pPr indent="0" lvl="0" marL="0" marR="0" rtl="0" algn="ctr">
                        <a:spcBef>
                          <a:spcPts val="0"/>
                        </a:spcBef>
                        <a:spcAft>
                          <a:spcPts val="0"/>
                        </a:spcAft>
                        <a:buNone/>
                      </a:pPr>
                      <a:r>
                        <a:rPr b="1" i="0" lang="en-US" sz="2300" u="none" cap="none" strike="noStrike">
                          <a:solidFill>
                            <a:srgbClr val="000000"/>
                          </a:solidFill>
                          <a:latin typeface="Arial"/>
                          <a:ea typeface="Arial"/>
                          <a:cs typeface="Arial"/>
                          <a:sym typeface="Arial"/>
                        </a:rPr>
                        <a:t>Number of Sessions</a:t>
                      </a:r>
                      <a:endParaRPr b="1"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2300" u="none" cap="none" strike="noStrike">
                          <a:latin typeface="Arial"/>
                          <a:ea typeface="Arial"/>
                          <a:cs typeface="Arial"/>
                          <a:sym typeface="Arial"/>
                        </a:rPr>
                        <a:t>Traditional ACL 2/3 Attendance Completer </a:t>
                      </a:r>
                      <a:endParaRPr/>
                    </a:p>
                    <a:p>
                      <a:pPr indent="0" lvl="0" marL="0" marR="0" rtl="0" algn="ctr">
                        <a:spcBef>
                          <a:spcPts val="0"/>
                        </a:spcBef>
                        <a:spcAft>
                          <a:spcPts val="0"/>
                        </a:spcAft>
                        <a:buNone/>
                      </a:pPr>
                      <a:r>
                        <a:rPr b="1" lang="en-US" sz="2300" u="none" cap="none" strike="noStrike">
                          <a:latin typeface="Arial"/>
                          <a:ea typeface="Arial"/>
                          <a:cs typeface="Arial"/>
                          <a:sym typeface="Arial"/>
                        </a:rPr>
                        <a:t>(≥11/16 classes) </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300"/>
                        <a:buFont typeface="Arial"/>
                        <a:buNone/>
                      </a:pPr>
                      <a:r>
                        <a:rPr b="1" lang="en-US" sz="2300" u="none" cap="none" strike="noStrike"/>
                        <a:t>New Standard of 16 Attendance to be a Completer (≥16 classes)</a:t>
                      </a:r>
                      <a:r>
                        <a:rPr b="1" i="0" lang="en-US" sz="2300" u="none" cap="none" strike="noStrike">
                          <a:solidFill>
                            <a:srgbClr val="000000"/>
                          </a:solidFill>
                          <a:latin typeface="Arial"/>
                          <a:ea typeface="Arial"/>
                          <a:cs typeface="Arial"/>
                          <a:sym typeface="Arial"/>
                        </a:rPr>
                        <a:t> </a:t>
                      </a:r>
                      <a:endParaRPr b="1"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1 (n=285)</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51 Completers (17.89%)</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14 Completers (4.91%)</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r>
              <a:tr h="2921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2 (n=109)</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43 Completers (39.45%)</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22 Completers (20.2%)</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3 (n=17)</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8 Completers (47.1%)</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8 Completers (47.1%)</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4 (n=18)</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8 Completers (44.44%)</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4 Completers (22.2%)</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05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5 (n=1)</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0 Completers (0%)</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0 Completers (0%)</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8 (n=6)</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4 Completers (66.7%)</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4 Completers (66.7%)</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lang="en-US" sz="2300" u="none" cap="none" strike="noStrike">
                          <a:latin typeface="Arial"/>
                          <a:ea typeface="Arial"/>
                          <a:cs typeface="Arial"/>
                          <a:sym typeface="Arial"/>
                        </a:rPr>
                        <a:t>2+ (n=151) </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en-US" sz="2300" u="none" cap="none" strike="noStrike">
                          <a:latin typeface="Arial"/>
                          <a:ea typeface="Arial"/>
                          <a:cs typeface="Arial"/>
                          <a:sym typeface="Arial"/>
                        </a:rPr>
                        <a:t>63 Completers (41.72%)</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en-US" sz="2300" u="none" cap="none" strike="noStrike">
                          <a:latin typeface="Arial"/>
                          <a:ea typeface="Arial"/>
                          <a:cs typeface="Arial"/>
                          <a:sym typeface="Arial"/>
                        </a:rPr>
                        <a:t>38 Completers (25.17%)</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r>
            </a:tbl>
          </a:graphicData>
        </a:graphic>
      </p:graphicFrame>
      <p:sp>
        <p:nvSpPr>
          <p:cNvPr id="586" name="Google Shape;586;p31"/>
          <p:cNvSpPr/>
          <p:nvPr/>
        </p:nvSpPr>
        <p:spPr>
          <a:xfrm>
            <a:off x="3937000" y="2921000"/>
            <a:ext cx="13817600" cy="457200"/>
          </a:xfrm>
          <a:prstGeom prst="rect">
            <a:avLst/>
          </a:prstGeom>
          <a:noFill/>
          <a:ln>
            <a:noFill/>
          </a:ln>
        </p:spPr>
        <p:txBody>
          <a:bodyPr anchorCtr="0" anchor="ctr" bIns="0" lIns="91425" spcFirstLastPara="1" rIns="91425" wrap="square" tIns="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graphicFrame>
        <p:nvGraphicFramePr>
          <p:cNvPr id="595" name="Google Shape;595;p32"/>
          <p:cNvGraphicFramePr/>
          <p:nvPr/>
        </p:nvGraphicFramePr>
        <p:xfrm>
          <a:off x="1400518" y="1512104"/>
          <a:ext cx="3000000" cy="3000000"/>
        </p:xfrm>
        <a:graphic>
          <a:graphicData uri="http://schemas.openxmlformats.org/drawingml/2006/table">
            <a:tbl>
              <a:tblPr bandRow="1" firstRow="1">
                <a:noFill/>
                <a:tableStyleId>{5A3B2486-1D3F-4C72-BF1F-A303D187A3AC}</a:tableStyleId>
              </a:tblPr>
              <a:tblGrid>
                <a:gridCol w="2700425"/>
                <a:gridCol w="4017825"/>
                <a:gridCol w="4298325"/>
              </a:tblGrid>
              <a:tr h="543200">
                <a:tc gridSpan="3">
                  <a:txBody>
                    <a:bodyPr/>
                    <a:lstStyle/>
                    <a:p>
                      <a:pPr indent="0" lvl="0" marL="0" marR="0" rtl="0" algn="ctr">
                        <a:spcBef>
                          <a:spcPts val="0"/>
                        </a:spcBef>
                        <a:spcAft>
                          <a:spcPts val="0"/>
                        </a:spcAft>
                        <a:buNone/>
                      </a:pPr>
                      <a:r>
                        <a:rPr lang="en-US" sz="2000" u="none" cap="none" strike="noStrike"/>
                        <a:t>Program Completion Rate (n=442)</a:t>
                      </a:r>
                      <a:endParaRPr/>
                    </a:p>
                  </a:txBody>
                  <a:tcPr marT="45725" marB="45725" marR="91450" marL="91450"/>
                </a:tc>
                <a:tc hMerge="1"/>
                <a:tc hMerge="1"/>
              </a:tr>
              <a:tr h="855000">
                <a:tc>
                  <a:txBody>
                    <a:bodyPr/>
                    <a:lstStyle/>
                    <a:p>
                      <a:pPr indent="0" lvl="0" marL="0" marR="0" rtl="0" algn="ctr">
                        <a:spcBef>
                          <a:spcPts val="0"/>
                        </a:spcBef>
                        <a:spcAft>
                          <a:spcPts val="0"/>
                        </a:spcAft>
                        <a:buNone/>
                      </a:pPr>
                      <a:r>
                        <a:rPr lang="en-US" sz="2400" u="none" cap="none" strike="noStrike"/>
                        <a:t>Completion</a:t>
                      </a:r>
                      <a:endParaRPr/>
                    </a:p>
                  </a:txBody>
                  <a:tcPr marT="45725" marB="45725" marR="91450" marL="91450"/>
                </a:tc>
                <a:tc>
                  <a:txBody>
                    <a:bodyPr/>
                    <a:lstStyle/>
                    <a:p>
                      <a:pPr indent="0" lvl="0" marL="0" marR="0" rtl="0" algn="ctr">
                        <a:spcBef>
                          <a:spcPts val="0"/>
                        </a:spcBef>
                        <a:spcAft>
                          <a:spcPts val="0"/>
                        </a:spcAft>
                        <a:buNone/>
                      </a:pPr>
                      <a:r>
                        <a:rPr lang="en-US" sz="2400" u="none" cap="none" strike="noStrike"/>
                        <a:t>Traditional ACL 2/3 Attendance Completer </a:t>
                      </a:r>
                      <a:endParaRPr/>
                    </a:p>
                    <a:p>
                      <a:pPr indent="0" lvl="0" marL="0" marR="0" rtl="0" algn="ctr">
                        <a:spcBef>
                          <a:spcPts val="0"/>
                        </a:spcBef>
                        <a:spcAft>
                          <a:spcPts val="0"/>
                        </a:spcAft>
                        <a:buNone/>
                      </a:pPr>
                      <a:r>
                        <a:rPr lang="en-US" sz="2400" u="none" cap="none" strike="noStrike"/>
                        <a:t>(≥11/16 classes) </a:t>
                      </a:r>
                      <a:endParaRPr sz="2400" u="none" cap="none" strike="sngStrike"/>
                    </a:p>
                  </a:txBody>
                  <a:tcPr marT="45725" marB="45725" marR="91450" marL="91450"/>
                </a:tc>
                <a:tc>
                  <a:txBody>
                    <a:bodyPr/>
                    <a:lstStyle/>
                    <a:p>
                      <a:pPr indent="0" lvl="0" marL="0" marR="0" rtl="0" algn="ctr">
                        <a:spcBef>
                          <a:spcPts val="0"/>
                        </a:spcBef>
                        <a:spcAft>
                          <a:spcPts val="0"/>
                        </a:spcAft>
                        <a:buNone/>
                      </a:pPr>
                      <a:r>
                        <a:rPr lang="en-US" sz="2400" u="none" cap="none" strike="noStrike"/>
                        <a:t>New Standard of 16 Attendance to be a Completer (≥16 classes)</a:t>
                      </a:r>
                      <a:endParaRPr sz="2400" u="none" cap="none" strike="sngStrike"/>
                    </a:p>
                  </a:txBody>
                  <a:tcPr marT="45725" marB="45725" marR="91450" marL="91450"/>
                </a:tc>
              </a:tr>
              <a:tr h="855000">
                <a:tc>
                  <a:txBody>
                    <a:bodyPr/>
                    <a:lstStyle/>
                    <a:p>
                      <a:pPr indent="0" lvl="0" marL="0" marR="0" rtl="0" algn="ctr">
                        <a:spcBef>
                          <a:spcPts val="0"/>
                        </a:spcBef>
                        <a:spcAft>
                          <a:spcPts val="0"/>
                        </a:spcAft>
                        <a:buNone/>
                      </a:pPr>
                      <a:r>
                        <a:rPr lang="en-US" sz="2400" u="none" cap="none" strike="noStrike"/>
                        <a:t>Overall (n=442)</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146 Completers (33.03%)</a:t>
                      </a:r>
                      <a:endParaRPr sz="2400" u="none" cap="none" strike="noStrike"/>
                    </a:p>
                    <a:p>
                      <a:pPr indent="0" lvl="0" marL="0" marR="0" rtl="0" algn="ctr">
                        <a:spcBef>
                          <a:spcPts val="0"/>
                        </a:spcBef>
                        <a:spcAft>
                          <a:spcPts val="0"/>
                        </a:spcAft>
                        <a:buNone/>
                      </a:pPr>
                      <a:r>
                        <a:t/>
                      </a:r>
                      <a:endParaRPr sz="2400" u="none" cap="none" strike="noStrike"/>
                    </a:p>
                  </a:txBody>
                  <a:tcPr marT="45725" marB="45725" marR="91450" marL="91450"/>
                </a:tc>
                <a:tc>
                  <a:txBody>
                    <a:bodyPr/>
                    <a:lstStyle/>
                    <a:p>
                      <a:pPr indent="0" lvl="0" marL="0" marR="0" rtl="0" algn="ctr">
                        <a:lnSpc>
                          <a:spcPct val="150000"/>
                        </a:lnSpc>
                        <a:spcBef>
                          <a:spcPts val="0"/>
                        </a:spcBef>
                        <a:spcAft>
                          <a:spcPts val="0"/>
                        </a:spcAft>
                        <a:buClr>
                          <a:schemeClr val="dk1"/>
                        </a:buClr>
                        <a:buSzPts val="2400"/>
                        <a:buFont typeface="Arial"/>
                        <a:buNone/>
                      </a:pPr>
                      <a:r>
                        <a:rPr lang="en-US" sz="2400" u="none" cap="none" strike="noStrike"/>
                        <a:t>81 Completers (15.61%)</a:t>
                      </a:r>
                      <a:endParaRPr sz="2400" u="none" cap="none" strike="noStrike"/>
                    </a:p>
                  </a:txBody>
                  <a:tcPr marT="45725" marB="45725" marR="91450" marL="91450"/>
                </a:tc>
              </a:tr>
              <a:tr h="855000">
                <a:tc>
                  <a:txBody>
                    <a:bodyPr/>
                    <a:lstStyle/>
                    <a:p>
                      <a:pPr indent="0" lvl="0" marL="0" marR="0" rtl="0" algn="ctr">
                        <a:spcBef>
                          <a:spcPts val="0"/>
                        </a:spcBef>
                        <a:spcAft>
                          <a:spcPts val="0"/>
                        </a:spcAft>
                        <a:buNone/>
                      </a:pPr>
                      <a:r>
                        <a:rPr lang="en-US" sz="2400" u="none" cap="none" strike="noStrike"/>
                        <a:t>Part 1 (n=177)</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36 Completers (20.34%)</a:t>
                      </a:r>
                      <a:endParaRPr sz="2400" u="none" cap="none" strike="noStrike"/>
                    </a:p>
                    <a:p>
                      <a:pPr indent="0" lvl="0" marL="0" marR="0" rtl="0" algn="ctr">
                        <a:spcBef>
                          <a:spcPts val="0"/>
                        </a:spcBef>
                        <a:spcAft>
                          <a:spcPts val="0"/>
                        </a:spcAft>
                        <a:buNone/>
                      </a:pPr>
                      <a:r>
                        <a:t/>
                      </a:r>
                      <a:endParaRPr sz="2400" u="none" cap="none" strike="noStrike"/>
                    </a:p>
                  </a:txBody>
                  <a:tcPr marT="45725" marB="45725" marR="91450" marL="91450"/>
                </a:tc>
                <a:tc>
                  <a:txBody>
                    <a:bodyPr/>
                    <a:lstStyle/>
                    <a:p>
                      <a:pPr indent="0" lvl="0" marL="0" marR="0" rtl="0" algn="ctr">
                        <a:lnSpc>
                          <a:spcPct val="150000"/>
                        </a:lnSpc>
                        <a:spcBef>
                          <a:spcPts val="0"/>
                        </a:spcBef>
                        <a:spcAft>
                          <a:spcPts val="0"/>
                        </a:spcAft>
                        <a:buClr>
                          <a:schemeClr val="dk1"/>
                        </a:buClr>
                        <a:buSzPts val="2400"/>
                        <a:buFont typeface="Arial"/>
                        <a:buNone/>
                      </a:pPr>
                      <a:r>
                        <a:rPr lang="en-US" sz="2400" u="none" cap="none" strike="noStrike"/>
                        <a:t>19 Completers (10.73%)</a:t>
                      </a:r>
                      <a:endParaRPr sz="2400" u="none" cap="none" strike="noStrike"/>
                    </a:p>
                  </a:txBody>
                  <a:tcPr marT="45725" marB="45725" marR="91450" marL="91450"/>
                </a:tc>
              </a:tr>
              <a:tr h="855000">
                <a:tc>
                  <a:txBody>
                    <a:bodyPr/>
                    <a:lstStyle/>
                    <a:p>
                      <a:pPr indent="0" lvl="0" marL="0" marR="0" rtl="0" algn="ctr">
                        <a:spcBef>
                          <a:spcPts val="0"/>
                        </a:spcBef>
                        <a:spcAft>
                          <a:spcPts val="0"/>
                        </a:spcAft>
                        <a:buNone/>
                      </a:pPr>
                      <a:r>
                        <a:rPr lang="en-US" sz="2400" u="none" cap="none" strike="noStrike"/>
                        <a:t>Part 2 (n=78)</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32 Completers (41.03%)</a:t>
                      </a:r>
                      <a:endParaRPr sz="2400" u="none" cap="none" strike="noStrike"/>
                    </a:p>
                    <a:p>
                      <a:pPr indent="0" lvl="0" marL="0" marR="0" rtl="0" algn="ctr">
                        <a:spcBef>
                          <a:spcPts val="0"/>
                        </a:spcBef>
                        <a:spcAft>
                          <a:spcPts val="0"/>
                        </a:spcAft>
                        <a:buNone/>
                      </a:pPr>
                      <a:r>
                        <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12 Completers (15.38%)</a:t>
                      </a:r>
                      <a:endParaRPr sz="2400" u="none" cap="none" strike="noStrike"/>
                    </a:p>
                  </a:txBody>
                  <a:tcPr marT="45725" marB="45725" marR="91450" marL="91450"/>
                </a:tc>
              </a:tr>
              <a:tr h="855000">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Part 3_1 (n=50)</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20 Completers (40%)</a:t>
                      </a:r>
                      <a:endParaRPr sz="2400" u="none" cap="none" strike="noStrike"/>
                    </a:p>
                    <a:p>
                      <a:pPr indent="0" lvl="0" marL="0" marR="0" rtl="0" algn="ctr">
                        <a:spcBef>
                          <a:spcPts val="0"/>
                        </a:spcBef>
                        <a:spcAft>
                          <a:spcPts val="0"/>
                        </a:spcAft>
                        <a:buNone/>
                      </a:pPr>
                      <a:r>
                        <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8 Completers (16%)</a:t>
                      </a:r>
                      <a:endParaRPr sz="2400" u="none" cap="none" strike="noStrike"/>
                    </a:p>
                  </a:txBody>
                  <a:tcPr marT="45725" marB="45725" marR="91450" marL="91450"/>
                </a:tc>
              </a:tr>
              <a:tr h="855000">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Part 3_2 (n=137)</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58 Completers (42.34%)</a:t>
                      </a:r>
                      <a:endParaRPr sz="2400" u="none" cap="none" strike="noStrike"/>
                    </a:p>
                    <a:p>
                      <a:pPr indent="0" lvl="0" marL="0" marR="0" rtl="0" algn="ctr">
                        <a:spcBef>
                          <a:spcPts val="0"/>
                        </a:spcBef>
                        <a:spcAft>
                          <a:spcPts val="0"/>
                        </a:spcAft>
                        <a:buNone/>
                      </a:pPr>
                      <a:r>
                        <a:t/>
                      </a:r>
                      <a:endParaRPr sz="24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30 Completers (21.90%)</a:t>
                      </a:r>
                      <a:endParaRPr sz="2400" u="none" cap="none" strike="noStrike"/>
                    </a:p>
                  </a:txBody>
                  <a:tcPr marT="45725" marB="45725" marR="91450" marL="91450"/>
                </a:tc>
              </a:tr>
            </a:tbl>
          </a:graphicData>
        </a:graphic>
      </p:graphicFrame>
      <p:sp>
        <p:nvSpPr>
          <p:cNvPr id="596" name="Google Shape;596;p32"/>
          <p:cNvSpPr txBox="1"/>
          <p:nvPr>
            <p:ph idx="1" type="body"/>
          </p:nvPr>
        </p:nvSpPr>
        <p:spPr>
          <a:xfrm>
            <a:off x="1267426" y="624953"/>
            <a:ext cx="11016563" cy="114735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B4A5D"/>
              </a:buClr>
              <a:buSzPts val="4000"/>
              <a:buNone/>
            </a:pPr>
            <a:r>
              <a:rPr lang="en-US"/>
              <a:t>Winter 2021 Workshops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3"/>
          <p:cNvSpPr txBox="1"/>
          <p:nvPr>
            <p:ph idx="1" type="body"/>
          </p:nvPr>
        </p:nvSpPr>
        <p:spPr>
          <a:xfrm>
            <a:off x="1400518" y="624953"/>
            <a:ext cx="11016563" cy="114735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B4A5D"/>
              </a:buClr>
              <a:buSzPts val="4000"/>
              <a:buNone/>
            </a:pPr>
            <a:r>
              <a:rPr lang="en-US"/>
              <a:t>Winter 2021: Relationship between Number of Session Registered and Completion Rate</a:t>
            </a:r>
            <a:endParaRPr/>
          </a:p>
        </p:txBody>
      </p:sp>
      <p:graphicFrame>
        <p:nvGraphicFramePr>
          <p:cNvPr id="606" name="Google Shape;606;p33"/>
          <p:cNvGraphicFramePr/>
          <p:nvPr/>
        </p:nvGraphicFramePr>
        <p:xfrm>
          <a:off x="1400517" y="2358065"/>
          <a:ext cx="3000000" cy="3000000"/>
        </p:xfrm>
        <a:graphic>
          <a:graphicData uri="http://schemas.openxmlformats.org/drawingml/2006/table">
            <a:tbl>
              <a:tblPr>
                <a:noFill/>
                <a:tableStyleId>{55DE4B79-FCB6-4B90-BF5C-0674249329AE}</a:tableStyleId>
              </a:tblPr>
              <a:tblGrid>
                <a:gridCol w="3672200"/>
                <a:gridCol w="3672200"/>
                <a:gridCol w="3672200"/>
              </a:tblGrid>
              <a:tr h="292100">
                <a:tc>
                  <a:txBody>
                    <a:bodyPr/>
                    <a:lstStyle/>
                    <a:p>
                      <a:pPr indent="0" lvl="0" marL="0" marR="0" rtl="0" algn="ctr">
                        <a:spcBef>
                          <a:spcPts val="0"/>
                        </a:spcBef>
                        <a:spcAft>
                          <a:spcPts val="0"/>
                        </a:spcAft>
                        <a:buNone/>
                      </a:pPr>
                      <a:r>
                        <a:rPr b="1" i="0" lang="en-US" sz="2300" u="none" cap="none" strike="noStrike">
                          <a:solidFill>
                            <a:srgbClr val="000000"/>
                          </a:solidFill>
                          <a:latin typeface="Arial"/>
                          <a:ea typeface="Arial"/>
                          <a:cs typeface="Arial"/>
                          <a:sym typeface="Arial"/>
                        </a:rPr>
                        <a:t>Number of Sessions</a:t>
                      </a:r>
                      <a:endParaRPr b="1"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2300" u="none" cap="none" strike="noStrike">
                          <a:latin typeface="Arial"/>
                          <a:ea typeface="Arial"/>
                          <a:cs typeface="Arial"/>
                          <a:sym typeface="Arial"/>
                        </a:rPr>
                        <a:t>Traditional ACL 2/3 Attendance Completer </a:t>
                      </a:r>
                      <a:endParaRPr/>
                    </a:p>
                    <a:p>
                      <a:pPr indent="0" lvl="0" marL="0" marR="0" rtl="0" algn="ctr">
                        <a:spcBef>
                          <a:spcPts val="0"/>
                        </a:spcBef>
                        <a:spcAft>
                          <a:spcPts val="0"/>
                        </a:spcAft>
                        <a:buNone/>
                      </a:pPr>
                      <a:r>
                        <a:rPr b="1" lang="en-US" sz="2300" u="none" cap="none" strike="noStrike">
                          <a:latin typeface="Arial"/>
                          <a:ea typeface="Arial"/>
                          <a:cs typeface="Arial"/>
                          <a:sym typeface="Arial"/>
                        </a:rPr>
                        <a:t>(≥11/16 classes) </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300"/>
                        <a:buFont typeface="Arial"/>
                        <a:buNone/>
                      </a:pPr>
                      <a:r>
                        <a:rPr b="1" lang="en-US" sz="2300" u="none" cap="none" strike="noStrike"/>
                        <a:t>New Standard of 16 Attendance to be a Completer (≥16 classes)</a:t>
                      </a:r>
                      <a:r>
                        <a:rPr b="1" i="0" lang="en-US" sz="2300" u="none" cap="none" strike="noStrike">
                          <a:solidFill>
                            <a:srgbClr val="000000"/>
                          </a:solidFill>
                          <a:latin typeface="Arial"/>
                          <a:ea typeface="Arial"/>
                          <a:cs typeface="Arial"/>
                          <a:sym typeface="Arial"/>
                        </a:rPr>
                        <a:t> </a:t>
                      </a:r>
                      <a:endParaRPr b="1"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1 (n=285)</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64 Completers (22.46%)</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33 Completers (11.6%)</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r>
              <a:tr h="2921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2 (n=93)</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27 Completers (29.03%)</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18 Completers (19.4%)</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3 (n=19)</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13 Completers (48.42%)</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8 Completers (42.1%)</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4 (n=5)</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4 Completers (80%)</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3 Completers (60%)</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6 (n=2)</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1 Completers (50%)</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1 Completers (50%)</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7 (n=4)</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2 Completers (50%)</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2 Completers (50%)</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lang="en-US" sz="2300" u="none" cap="none" strike="noStrike">
                          <a:latin typeface="Arial"/>
                          <a:ea typeface="Arial"/>
                          <a:cs typeface="Arial"/>
                          <a:sym typeface="Arial"/>
                        </a:rPr>
                        <a:t>8 (n=4) </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4 Completers (100%)</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2300" u="none" cap="none" strike="noStrike">
                          <a:solidFill>
                            <a:srgbClr val="000000"/>
                          </a:solidFill>
                          <a:latin typeface="Arial"/>
                          <a:ea typeface="Arial"/>
                          <a:cs typeface="Arial"/>
                          <a:sym typeface="Arial"/>
                        </a:rPr>
                        <a:t>4 Completers (100%)</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2100">
                <a:tc>
                  <a:txBody>
                    <a:bodyPr/>
                    <a:lstStyle/>
                    <a:p>
                      <a:pPr indent="0" lvl="0" marL="0" marR="0" rtl="0" algn="ctr">
                        <a:spcBef>
                          <a:spcPts val="0"/>
                        </a:spcBef>
                        <a:spcAft>
                          <a:spcPts val="0"/>
                        </a:spcAft>
                        <a:buNone/>
                      </a:pPr>
                      <a:r>
                        <a:rPr lang="en-US" sz="2300" u="none" cap="none" strike="noStrike">
                          <a:latin typeface="Arial"/>
                          <a:ea typeface="Arial"/>
                          <a:cs typeface="Arial"/>
                          <a:sym typeface="Arial"/>
                        </a:rPr>
                        <a:t>2+</a:t>
                      </a:r>
                      <a:r>
                        <a:rPr b="0" i="0" lang="en-US" sz="2300" u="none" cap="none" strike="noStrike">
                          <a:solidFill>
                            <a:srgbClr val="000000"/>
                          </a:solidFill>
                          <a:latin typeface="Arial"/>
                          <a:ea typeface="Arial"/>
                          <a:cs typeface="Arial"/>
                          <a:sym typeface="Arial"/>
                        </a:rPr>
                        <a:t> (n=127)</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en-US" sz="2300" u="none" cap="none" strike="noStrike">
                          <a:latin typeface="Arial"/>
                          <a:ea typeface="Arial"/>
                          <a:cs typeface="Arial"/>
                          <a:sym typeface="Arial"/>
                        </a:rPr>
                        <a:t>51 Completers (40.16%)</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en-US" sz="2300" u="none" cap="none" strike="noStrike">
                          <a:latin typeface="Arial"/>
                          <a:ea typeface="Arial"/>
                          <a:cs typeface="Arial"/>
                          <a:sym typeface="Arial"/>
                        </a:rPr>
                        <a:t>36 Completers (28.35%)</a:t>
                      </a:r>
                      <a:endParaRPr sz="2300" u="none" cap="none" strike="noStrike">
                        <a:latin typeface="Arial"/>
                        <a:ea typeface="Arial"/>
                        <a:cs typeface="Arial"/>
                        <a:sym typeface="A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r>
            </a:tbl>
          </a:graphicData>
        </a:graphic>
      </p:graphicFrame>
      <p:sp>
        <p:nvSpPr>
          <p:cNvPr id="607" name="Google Shape;607;p33"/>
          <p:cNvSpPr/>
          <p:nvPr/>
        </p:nvSpPr>
        <p:spPr>
          <a:xfrm>
            <a:off x="3937000" y="2765425"/>
            <a:ext cx="138176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4"/>
          <p:cNvSpPr txBox="1"/>
          <p:nvPr>
            <p:ph idx="2" type="body"/>
          </p:nvPr>
        </p:nvSpPr>
        <p:spPr>
          <a:xfrm>
            <a:off x="513723" y="3000960"/>
            <a:ext cx="12271480" cy="766331"/>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FFFFFF"/>
              </a:buClr>
              <a:buSzPts val="4800"/>
              <a:buNone/>
            </a:pPr>
            <a:r>
              <a:rPr lang="en-US"/>
              <a:t>Future Directions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5"/>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Workshop Delivery </a:t>
            </a:r>
            <a:endParaRPr/>
          </a:p>
        </p:txBody>
      </p:sp>
      <p:sp>
        <p:nvSpPr>
          <p:cNvPr id="626" name="Google Shape;626;p35"/>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2022-2023 Objectives</a:t>
            </a:r>
            <a:endParaRPr/>
          </a:p>
        </p:txBody>
      </p:sp>
      <p:sp>
        <p:nvSpPr>
          <p:cNvPr id="627" name="Google Shape;627;p35"/>
          <p:cNvSpPr txBox="1"/>
          <p:nvPr>
            <p:ph idx="12" type="sldNum"/>
          </p:nvPr>
        </p:nvSpPr>
        <p:spPr>
          <a:xfrm>
            <a:off x="13471525" y="7077075"/>
            <a:ext cx="346075" cy="4143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descr="Handshake with solid fill" id="628" name="Google Shape;628;p35"/>
          <p:cNvPicPr preferRelativeResize="0"/>
          <p:nvPr>
            <p:ph idx="1" type="body"/>
          </p:nvPr>
        </p:nvPicPr>
        <p:blipFill rotWithShape="1">
          <a:blip r:embed="rId3">
            <a:alphaModFix/>
          </a:blip>
          <a:srcRect b="0" l="0" r="0" t="0"/>
          <a:stretch/>
        </p:blipFill>
        <p:spPr>
          <a:xfrm>
            <a:off x="11453671" y="1850231"/>
            <a:ext cx="1382712" cy="1382713"/>
          </a:xfrm>
          <a:prstGeom prst="rect">
            <a:avLst/>
          </a:prstGeom>
          <a:noFill/>
          <a:ln>
            <a:noFill/>
          </a:ln>
        </p:spPr>
      </p:pic>
      <p:pic>
        <p:nvPicPr>
          <p:cNvPr descr="Doctor female with solid fill" id="629" name="Google Shape;629;p35"/>
          <p:cNvPicPr preferRelativeResize="0"/>
          <p:nvPr>
            <p:ph idx="2" type="body"/>
          </p:nvPr>
        </p:nvPicPr>
        <p:blipFill rotWithShape="1">
          <a:blip r:embed="rId4">
            <a:alphaModFix/>
          </a:blip>
          <a:srcRect b="0" l="0" r="0" t="0"/>
          <a:stretch/>
        </p:blipFill>
        <p:spPr>
          <a:xfrm>
            <a:off x="11754296" y="5694363"/>
            <a:ext cx="1382712" cy="1382712"/>
          </a:xfrm>
          <a:prstGeom prst="rect">
            <a:avLst/>
          </a:prstGeom>
          <a:noFill/>
          <a:ln>
            <a:noFill/>
          </a:ln>
        </p:spPr>
      </p:pic>
      <p:pic>
        <p:nvPicPr>
          <p:cNvPr id="630" name="Google Shape;630;p35"/>
          <p:cNvPicPr preferRelativeResize="0"/>
          <p:nvPr>
            <p:ph idx="3" type="body"/>
          </p:nvPr>
        </p:nvPicPr>
        <p:blipFill rotWithShape="1">
          <a:blip r:embed="rId5">
            <a:alphaModFix/>
          </a:blip>
          <a:srcRect b="0" l="0" r="0" t="0"/>
          <a:stretch/>
        </p:blipFill>
        <p:spPr>
          <a:xfrm>
            <a:off x="10724008" y="3427413"/>
            <a:ext cx="2413000" cy="1878012"/>
          </a:xfrm>
          <a:prstGeom prst="rect">
            <a:avLst/>
          </a:prstGeom>
          <a:noFill/>
          <a:ln>
            <a:noFill/>
          </a:ln>
        </p:spPr>
      </p:pic>
      <p:grpSp>
        <p:nvGrpSpPr>
          <p:cNvPr id="631" name="Google Shape;631;p35"/>
          <p:cNvGrpSpPr/>
          <p:nvPr/>
        </p:nvGrpSpPr>
        <p:grpSpPr>
          <a:xfrm>
            <a:off x="1352552" y="2867385"/>
            <a:ext cx="9142576" cy="4184861"/>
            <a:chOff x="0" y="0"/>
            <a:chExt cx="9142576" cy="4184861"/>
          </a:xfrm>
        </p:grpSpPr>
        <p:cxnSp>
          <p:nvCxnSpPr>
            <p:cNvPr id="632" name="Google Shape;632;p35"/>
            <p:cNvCxnSpPr/>
            <p:nvPr/>
          </p:nvCxnSpPr>
          <p:spPr>
            <a:xfrm>
              <a:off x="0" y="0"/>
              <a:ext cx="9142576"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633" name="Google Shape;633;p35"/>
            <p:cNvSpPr/>
            <p:nvPr/>
          </p:nvSpPr>
          <p:spPr>
            <a:xfrm>
              <a:off x="0" y="0"/>
              <a:ext cx="9142576" cy="10462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txBox="1"/>
            <p:nvPr/>
          </p:nvSpPr>
          <p:spPr>
            <a:xfrm>
              <a:off x="0" y="0"/>
              <a:ext cx="9142576" cy="1046215"/>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chemeClr val="dk1"/>
                </a:buClr>
                <a:buSzPts val="4700"/>
                <a:buFont typeface="Arial"/>
                <a:buNone/>
              </a:pPr>
              <a:r>
                <a:rPr lang="en-US" sz="4700">
                  <a:solidFill>
                    <a:schemeClr val="dk1"/>
                  </a:solidFill>
                  <a:latin typeface="Arial"/>
                  <a:ea typeface="Arial"/>
                  <a:cs typeface="Arial"/>
                  <a:sym typeface="Arial"/>
                </a:rPr>
                <a:t>Face-to-Face to Virtual “Handoff”</a:t>
              </a:r>
              <a:endParaRPr/>
            </a:p>
          </p:txBody>
        </p:sp>
        <p:cxnSp>
          <p:nvCxnSpPr>
            <p:cNvPr id="635" name="Google Shape;635;p35"/>
            <p:cNvCxnSpPr/>
            <p:nvPr/>
          </p:nvCxnSpPr>
          <p:spPr>
            <a:xfrm>
              <a:off x="0" y="1046215"/>
              <a:ext cx="9142576"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636" name="Google Shape;636;p35"/>
            <p:cNvSpPr/>
            <p:nvPr/>
          </p:nvSpPr>
          <p:spPr>
            <a:xfrm>
              <a:off x="0" y="1046215"/>
              <a:ext cx="9142576" cy="10462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txBox="1"/>
            <p:nvPr/>
          </p:nvSpPr>
          <p:spPr>
            <a:xfrm>
              <a:off x="0" y="1046215"/>
              <a:ext cx="9142576" cy="1046215"/>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chemeClr val="dk1"/>
                </a:buClr>
                <a:buSzPts val="4700"/>
                <a:buFont typeface="Arial"/>
                <a:buNone/>
              </a:pPr>
              <a:r>
                <a:rPr lang="en-US" sz="4700">
                  <a:solidFill>
                    <a:schemeClr val="dk1"/>
                  </a:solidFill>
                  <a:latin typeface="Arial"/>
                  <a:ea typeface="Arial"/>
                  <a:cs typeface="Arial"/>
                  <a:sym typeface="Arial"/>
                </a:rPr>
                <a:t>Hybrid</a:t>
              </a:r>
              <a:endParaRPr/>
            </a:p>
          </p:txBody>
        </p:sp>
        <p:cxnSp>
          <p:nvCxnSpPr>
            <p:cNvPr id="638" name="Google Shape;638;p35"/>
            <p:cNvCxnSpPr/>
            <p:nvPr/>
          </p:nvCxnSpPr>
          <p:spPr>
            <a:xfrm>
              <a:off x="0" y="2092431"/>
              <a:ext cx="9142576"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639" name="Google Shape;639;p35"/>
            <p:cNvSpPr/>
            <p:nvPr/>
          </p:nvSpPr>
          <p:spPr>
            <a:xfrm>
              <a:off x="0" y="2092430"/>
              <a:ext cx="9142576" cy="10462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txBox="1"/>
            <p:nvPr/>
          </p:nvSpPr>
          <p:spPr>
            <a:xfrm>
              <a:off x="0" y="2092430"/>
              <a:ext cx="9142576" cy="1046215"/>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chemeClr val="dk1"/>
                </a:buClr>
                <a:buSzPts val="4700"/>
                <a:buFont typeface="Arial"/>
                <a:buNone/>
              </a:pPr>
              <a:r>
                <a:rPr lang="en-US" sz="4700">
                  <a:solidFill>
                    <a:schemeClr val="dk1"/>
                  </a:solidFill>
                  <a:latin typeface="Arial"/>
                  <a:ea typeface="Arial"/>
                  <a:cs typeface="Arial"/>
                  <a:sym typeface="Arial"/>
                </a:rPr>
                <a:t>Statewide/Partner Expansion</a:t>
              </a:r>
              <a:endParaRPr/>
            </a:p>
          </p:txBody>
        </p:sp>
        <p:cxnSp>
          <p:nvCxnSpPr>
            <p:cNvPr id="641" name="Google Shape;641;p35"/>
            <p:cNvCxnSpPr/>
            <p:nvPr/>
          </p:nvCxnSpPr>
          <p:spPr>
            <a:xfrm>
              <a:off x="0" y="3138646"/>
              <a:ext cx="9142576"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642" name="Google Shape;642;p35"/>
            <p:cNvSpPr/>
            <p:nvPr/>
          </p:nvSpPr>
          <p:spPr>
            <a:xfrm>
              <a:off x="0" y="3138646"/>
              <a:ext cx="9142576" cy="10462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txBox="1"/>
            <p:nvPr/>
          </p:nvSpPr>
          <p:spPr>
            <a:xfrm>
              <a:off x="0" y="3138646"/>
              <a:ext cx="9142576" cy="1046215"/>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chemeClr val="dk1"/>
                </a:buClr>
                <a:buSzPts val="4700"/>
                <a:buFont typeface="Arial"/>
                <a:buNone/>
              </a:pPr>
              <a:r>
                <a:rPr lang="en-US" sz="4700">
                  <a:solidFill>
                    <a:schemeClr val="dk1"/>
                  </a:solidFill>
                  <a:latin typeface="Arial"/>
                  <a:ea typeface="Arial"/>
                  <a:cs typeface="Arial"/>
                  <a:sym typeface="Arial"/>
                </a:rPr>
                <a:t>Clinician Referrals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6"/>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B4A5D"/>
              </a:buClr>
              <a:buSzPts val="4000"/>
              <a:buNone/>
            </a:pPr>
            <a:r>
              <a:rPr lang="en-US"/>
              <a:t>Research/Evaluation</a:t>
            </a:r>
            <a:endParaRPr/>
          </a:p>
        </p:txBody>
      </p:sp>
      <p:sp>
        <p:nvSpPr>
          <p:cNvPr id="653" name="Google Shape;653;p36"/>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rmAutofit/>
          </a:bodyPr>
          <a:lstStyle/>
          <a:p>
            <a:pPr indent="0" lvl="0" marL="11995" rtl="0" algn="l">
              <a:lnSpc>
                <a:spcPct val="90000"/>
              </a:lnSpc>
              <a:spcBef>
                <a:spcPts val="0"/>
              </a:spcBef>
              <a:spcAft>
                <a:spcPts val="0"/>
              </a:spcAft>
              <a:buClr>
                <a:srgbClr val="04A299"/>
              </a:buClr>
              <a:buSzPts val="2400"/>
              <a:buNone/>
            </a:pPr>
            <a:r>
              <a:rPr b="1" lang="en-US"/>
              <a:t>Sample Hypotheses: </a:t>
            </a:r>
            <a:endParaRPr/>
          </a:p>
        </p:txBody>
      </p:sp>
      <p:sp>
        <p:nvSpPr>
          <p:cNvPr id="654" name="Google Shape;654;p36"/>
          <p:cNvSpPr txBox="1"/>
          <p:nvPr>
            <p:ph idx="12" type="sldNum"/>
          </p:nvPr>
        </p:nvSpPr>
        <p:spPr>
          <a:xfrm>
            <a:off x="13471525" y="7077075"/>
            <a:ext cx="346075" cy="414338"/>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descr="Presentation with pie chart with solid fill" id="655" name="Google Shape;655;p36"/>
          <p:cNvPicPr preferRelativeResize="0"/>
          <p:nvPr>
            <p:ph idx="1" type="body"/>
          </p:nvPr>
        </p:nvPicPr>
        <p:blipFill rotWithShape="1">
          <a:blip r:embed="rId3">
            <a:alphaModFix/>
          </a:blip>
          <a:srcRect b="0" l="0" r="0" t="0"/>
          <a:stretch/>
        </p:blipFill>
        <p:spPr>
          <a:xfrm>
            <a:off x="11174805" y="3995409"/>
            <a:ext cx="1928812" cy="1928813"/>
          </a:xfrm>
          <a:prstGeom prst="rect">
            <a:avLst/>
          </a:prstGeom>
          <a:noFill/>
          <a:ln>
            <a:noFill/>
          </a:ln>
        </p:spPr>
      </p:pic>
      <p:grpSp>
        <p:nvGrpSpPr>
          <p:cNvPr id="656" name="Google Shape;656;p36"/>
          <p:cNvGrpSpPr/>
          <p:nvPr/>
        </p:nvGrpSpPr>
        <p:grpSpPr>
          <a:xfrm>
            <a:off x="1352552" y="2868875"/>
            <a:ext cx="9142576" cy="4181881"/>
            <a:chOff x="0" y="1490"/>
            <a:chExt cx="9142576" cy="4181881"/>
          </a:xfrm>
        </p:grpSpPr>
        <p:sp>
          <p:nvSpPr>
            <p:cNvPr id="657" name="Google Shape;657;p36"/>
            <p:cNvSpPr/>
            <p:nvPr/>
          </p:nvSpPr>
          <p:spPr>
            <a:xfrm>
              <a:off x="0" y="1490"/>
              <a:ext cx="9142576" cy="1384941"/>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txBox="1"/>
            <p:nvPr/>
          </p:nvSpPr>
          <p:spPr>
            <a:xfrm>
              <a:off x="67607" y="69097"/>
              <a:ext cx="9007362" cy="1249727"/>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1. More participants register, but never attend a workshop in the virtual delivery as compared to the in-person </a:t>
              </a:r>
              <a:endParaRPr/>
            </a:p>
          </p:txBody>
        </p:sp>
        <p:sp>
          <p:nvSpPr>
            <p:cNvPr id="659" name="Google Shape;659;p36"/>
            <p:cNvSpPr/>
            <p:nvPr/>
          </p:nvSpPr>
          <p:spPr>
            <a:xfrm>
              <a:off x="0" y="1399960"/>
              <a:ext cx="9142576" cy="1384941"/>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txBox="1"/>
            <p:nvPr/>
          </p:nvSpPr>
          <p:spPr>
            <a:xfrm>
              <a:off x="67607" y="1467567"/>
              <a:ext cx="9007362" cy="1249727"/>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2. Attrition is greater in the virtual delivery for beginner levels, as compared to in-person </a:t>
              </a:r>
              <a:endParaRPr/>
            </a:p>
          </p:txBody>
        </p:sp>
        <p:sp>
          <p:nvSpPr>
            <p:cNvPr id="661" name="Google Shape;661;p36"/>
            <p:cNvSpPr/>
            <p:nvPr/>
          </p:nvSpPr>
          <p:spPr>
            <a:xfrm>
              <a:off x="0" y="2798430"/>
              <a:ext cx="9142576" cy="1384941"/>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nvSpPr>
          <p:spPr>
            <a:xfrm>
              <a:off x="67607" y="2866037"/>
              <a:ext cx="9007362" cy="1249727"/>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3. Attrition is less in the virtual delivery for advanced levels, as compared to in-person.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7"/>
          <p:cNvSpPr txBox="1"/>
          <p:nvPr>
            <p:ph idx="1" type="body"/>
          </p:nvPr>
        </p:nvSpPr>
        <p:spPr>
          <a:xfrm>
            <a:off x="1400537" y="338756"/>
            <a:ext cx="9094591"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Thank You!</a:t>
            </a:r>
            <a:endParaRPr/>
          </a:p>
        </p:txBody>
      </p:sp>
      <p:sp>
        <p:nvSpPr>
          <p:cNvPr id="672" name="Google Shape;672;p37"/>
          <p:cNvSpPr txBox="1"/>
          <p:nvPr>
            <p:ph idx="2" type="body"/>
          </p:nvPr>
        </p:nvSpPr>
        <p:spPr>
          <a:xfrm>
            <a:off x="5382158" y="1857932"/>
            <a:ext cx="7131285" cy="92284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Contact: Kristi.Ladowski@stonybrookmedicine.edu</a:t>
            </a:r>
            <a:endParaRPr/>
          </a:p>
        </p:txBody>
      </p:sp>
      <p:sp>
        <p:nvSpPr>
          <p:cNvPr id="673" name="Google Shape;673;p37"/>
          <p:cNvSpPr txBox="1"/>
          <p:nvPr>
            <p:ph idx="12" type="sldNum"/>
          </p:nvPr>
        </p:nvSpPr>
        <p:spPr>
          <a:xfrm>
            <a:off x="13471525" y="7077075"/>
            <a:ext cx="346075" cy="4143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id="674" name="Google Shape;674;p37"/>
          <p:cNvPicPr preferRelativeResize="0"/>
          <p:nvPr/>
        </p:nvPicPr>
        <p:blipFill rotWithShape="1">
          <a:blip r:embed="rId3">
            <a:alphaModFix/>
          </a:blip>
          <a:srcRect b="0" l="0" r="0" t="0"/>
          <a:stretch/>
        </p:blipFill>
        <p:spPr>
          <a:xfrm>
            <a:off x="6299292" y="3307344"/>
            <a:ext cx="5297019" cy="4126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Definitions</a:t>
            </a:r>
            <a:endParaRPr/>
          </a:p>
        </p:txBody>
      </p:sp>
      <p:sp>
        <p:nvSpPr>
          <p:cNvPr id="159" name="Google Shape;159;p4"/>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Our Terminology for Tai Chi for Arthritis (TCA) Programming</a:t>
            </a:r>
            <a:endParaRPr/>
          </a:p>
        </p:txBody>
      </p:sp>
      <p:sp>
        <p:nvSpPr>
          <p:cNvPr id="160" name="Google Shape;160;p4"/>
          <p:cNvSpPr txBox="1"/>
          <p:nvPr>
            <p:ph idx="3" type="body"/>
          </p:nvPr>
        </p:nvSpPr>
        <p:spPr>
          <a:xfrm>
            <a:off x="1352552" y="2867385"/>
            <a:ext cx="9142576" cy="418486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Arial"/>
              <a:buNone/>
            </a:pPr>
            <a:r>
              <a:rPr lang="en-US"/>
              <a:t>Workshop = Tai Chi for Arthritis classes offered 2xs/week for ≥ 8 weeks</a:t>
            </a:r>
            <a:endParaRPr/>
          </a:p>
          <a:p>
            <a:pPr indent="0" lvl="0" marL="0" rtl="0" algn="l">
              <a:lnSpc>
                <a:spcPct val="90000"/>
              </a:lnSpc>
              <a:spcBef>
                <a:spcPts val="1133"/>
              </a:spcBef>
              <a:spcAft>
                <a:spcPts val="0"/>
              </a:spcAft>
              <a:buClr>
                <a:schemeClr val="dk1"/>
              </a:buClr>
              <a:buSzPts val="2000"/>
              <a:buFont typeface="Arial"/>
              <a:buNone/>
            </a:pPr>
            <a:r>
              <a:rPr lang="en-US"/>
              <a:t>Level/Part = Identifies which TCA movements are being taught </a:t>
            </a:r>
            <a:endParaRPr/>
          </a:p>
          <a:p>
            <a:pPr indent="0" lvl="0" marL="0" rtl="0" algn="l">
              <a:lnSpc>
                <a:spcPct val="90000"/>
              </a:lnSpc>
              <a:spcBef>
                <a:spcPts val="1133"/>
              </a:spcBef>
              <a:spcAft>
                <a:spcPts val="0"/>
              </a:spcAft>
              <a:buClr>
                <a:schemeClr val="dk1"/>
              </a:buClr>
              <a:buSzPts val="2000"/>
              <a:buFont typeface="Arial"/>
              <a:buNone/>
            </a:pPr>
            <a:r>
              <a:rPr lang="en-US"/>
              <a:t>Session = Specific workshop/level dates/times (i.e. T/Th 9am Part 1)</a:t>
            </a:r>
            <a:endParaRPr/>
          </a:p>
          <a:p>
            <a:pPr indent="0" lvl="0" marL="0" rtl="0" algn="l">
              <a:lnSpc>
                <a:spcPct val="90000"/>
              </a:lnSpc>
              <a:spcBef>
                <a:spcPts val="1133"/>
              </a:spcBef>
              <a:spcAft>
                <a:spcPts val="0"/>
              </a:spcAft>
              <a:buClr>
                <a:schemeClr val="dk1"/>
              </a:buClr>
              <a:buSzPts val="2000"/>
              <a:buFont typeface="Arial"/>
              <a:buNone/>
            </a:pPr>
            <a:r>
              <a:rPr lang="en-US"/>
              <a:t>Series = Set of Sessions that are held concurrently </a:t>
            </a:r>
            <a:endParaRPr/>
          </a:p>
          <a:p>
            <a:pPr indent="0" lvl="0" marL="0" rtl="0" algn="l">
              <a:lnSpc>
                <a:spcPct val="90000"/>
              </a:lnSpc>
              <a:spcBef>
                <a:spcPts val="1133"/>
              </a:spcBef>
              <a:spcAft>
                <a:spcPts val="0"/>
              </a:spcAft>
              <a:buClr>
                <a:schemeClr val="dk1"/>
              </a:buClr>
              <a:buSzPts val="2040"/>
              <a:buFont typeface="Arial"/>
              <a:buNone/>
            </a:pPr>
            <a:r>
              <a:t/>
            </a:r>
            <a:endParaRPr/>
          </a:p>
          <a:p>
            <a:pPr indent="0" lvl="0" marL="0" rtl="0" algn="l">
              <a:lnSpc>
                <a:spcPct val="90000"/>
              </a:lnSpc>
              <a:spcBef>
                <a:spcPts val="1133"/>
              </a:spcBef>
              <a:spcAft>
                <a:spcPts val="0"/>
              </a:spcAft>
              <a:buClr>
                <a:schemeClr val="dk1"/>
              </a:buClr>
              <a:buSzPts val="2000"/>
              <a:buFont typeface="Arial"/>
              <a:buNone/>
            </a:pPr>
            <a:r>
              <a:rPr lang="en-US"/>
              <a:t>Completers = Participant attended minimum # of classes </a:t>
            </a:r>
            <a:endParaRPr/>
          </a:p>
          <a:p>
            <a:pPr indent="-342900" lvl="0" marL="342900" rtl="0" algn="l">
              <a:lnSpc>
                <a:spcPct val="90000"/>
              </a:lnSpc>
              <a:spcBef>
                <a:spcPts val="1133"/>
              </a:spcBef>
              <a:spcAft>
                <a:spcPts val="0"/>
              </a:spcAft>
              <a:buClr>
                <a:schemeClr val="dk1"/>
              </a:buClr>
              <a:buSzPts val="2000"/>
              <a:buFont typeface="Arial"/>
              <a:buChar char="•"/>
            </a:pPr>
            <a:r>
              <a:rPr lang="en-US"/>
              <a:t>Traditional 2/3 classes = at least 11 classes</a:t>
            </a:r>
            <a:endParaRPr/>
          </a:p>
          <a:p>
            <a:pPr indent="-342900" lvl="0" marL="342900" rtl="0" algn="l">
              <a:lnSpc>
                <a:spcPct val="90000"/>
              </a:lnSpc>
              <a:spcBef>
                <a:spcPts val="1133"/>
              </a:spcBef>
              <a:spcAft>
                <a:spcPts val="0"/>
              </a:spcAft>
              <a:buClr>
                <a:schemeClr val="dk1"/>
              </a:buClr>
              <a:buSzPts val="2000"/>
              <a:buFont typeface="Arial"/>
              <a:buChar char="•"/>
            </a:pPr>
            <a:r>
              <a:rPr lang="en-US"/>
              <a:t>Newer model = at least 16 classes</a:t>
            </a:r>
            <a:endParaRPr/>
          </a:p>
        </p:txBody>
      </p:sp>
      <p:grpSp>
        <p:nvGrpSpPr>
          <p:cNvPr id="161" name="Google Shape;161;p4"/>
          <p:cNvGrpSpPr/>
          <p:nvPr/>
        </p:nvGrpSpPr>
        <p:grpSpPr>
          <a:xfrm>
            <a:off x="10654292" y="844915"/>
            <a:ext cx="2046552" cy="6139657"/>
            <a:chOff x="3582590" y="749"/>
            <a:chExt cx="2046552" cy="6139657"/>
          </a:xfrm>
        </p:grpSpPr>
        <p:sp>
          <p:nvSpPr>
            <p:cNvPr id="162" name="Google Shape;162;p4"/>
            <p:cNvSpPr/>
            <p:nvPr/>
          </p:nvSpPr>
          <p:spPr>
            <a:xfrm>
              <a:off x="3582590" y="749"/>
              <a:ext cx="2046552" cy="1023276"/>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txBox="1"/>
            <p:nvPr/>
          </p:nvSpPr>
          <p:spPr>
            <a:xfrm>
              <a:off x="3612561" y="30720"/>
              <a:ext cx="1986610" cy="963334"/>
            </a:xfrm>
            <a:prstGeom prst="rect">
              <a:avLst/>
            </a:prstGeom>
            <a:noFill/>
            <a:ln>
              <a:noFill/>
            </a:ln>
          </p:spPr>
          <p:txBody>
            <a:bodyPr anchorCtr="0" anchor="ctr" bIns="34275" lIns="51425" spcFirstLastPara="1" rIns="51425" wrap="square" tIns="34275">
              <a:noAutofit/>
            </a:bodyPr>
            <a:lstStyle/>
            <a:p>
              <a:pPr indent="0" lvl="0" marL="0" marR="0" rtl="0" algn="ctr">
                <a:lnSpc>
                  <a:spcPct val="90000"/>
                </a:lnSpc>
                <a:spcBef>
                  <a:spcPts val="0"/>
                </a:spcBef>
                <a:spcAft>
                  <a:spcPts val="0"/>
                </a:spcAft>
                <a:buClr>
                  <a:schemeClr val="lt1"/>
                </a:buClr>
                <a:buSzPts val="2700"/>
                <a:buFont typeface="Arial"/>
                <a:buNone/>
              </a:pPr>
              <a:r>
                <a:rPr b="0" i="0" lang="en-US" sz="2700" u="none" cap="none" strike="noStrike">
                  <a:solidFill>
                    <a:schemeClr val="lt1"/>
                  </a:solidFill>
                  <a:latin typeface="Arial"/>
                  <a:ea typeface="Arial"/>
                  <a:cs typeface="Arial"/>
                  <a:sym typeface="Arial"/>
                </a:rPr>
                <a:t>Spring 2022 (Series)</a:t>
              </a:r>
              <a:endParaRPr/>
            </a:p>
          </p:txBody>
        </p:sp>
        <p:sp>
          <p:nvSpPr>
            <p:cNvPr id="164" name="Google Shape;164;p4"/>
            <p:cNvSpPr/>
            <p:nvPr/>
          </p:nvSpPr>
          <p:spPr>
            <a:xfrm>
              <a:off x="3787245" y="1024025"/>
              <a:ext cx="204655" cy="767457"/>
            </a:xfrm>
            <a:custGeom>
              <a:rect b="b" l="l" r="r" t="t"/>
              <a:pathLst>
                <a:path extrusionOk="0" h="120000" w="120000">
                  <a:moveTo>
                    <a:pt x="0" y="0"/>
                  </a:moveTo>
                  <a:lnTo>
                    <a:pt x="0" y="120000"/>
                  </a:lnTo>
                  <a:lnTo>
                    <a:pt x="120000" y="120000"/>
                  </a:lnTo>
                </a:path>
              </a:pathLst>
            </a:custGeom>
            <a:noFill/>
            <a:ln cap="flat" cmpd="sng" w="12700">
              <a:solidFill>
                <a:srgbClr val="345A99"/>
              </a:solidFill>
              <a:prstDash val="solid"/>
              <a:miter lim="800000"/>
              <a:headEnd len="sm" w="sm" type="none"/>
              <a:tailEnd len="sm" w="sm" type="none"/>
            </a:ln>
          </p:spPr>
        </p:sp>
        <p:sp>
          <p:nvSpPr>
            <p:cNvPr id="165" name="Google Shape;165;p4"/>
            <p:cNvSpPr/>
            <p:nvPr/>
          </p:nvSpPr>
          <p:spPr>
            <a:xfrm>
              <a:off x="3991900" y="1279844"/>
              <a:ext cx="1637241" cy="1023276"/>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txBox="1"/>
            <p:nvPr/>
          </p:nvSpPr>
          <p:spPr>
            <a:xfrm>
              <a:off x="4021871" y="1309815"/>
              <a:ext cx="1577299" cy="963334"/>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T/Th 9am Part 1 </a:t>
              </a:r>
              <a:endParaRPr/>
            </a:p>
          </p:txBody>
        </p:sp>
        <p:sp>
          <p:nvSpPr>
            <p:cNvPr id="167" name="Google Shape;167;p4"/>
            <p:cNvSpPr/>
            <p:nvPr/>
          </p:nvSpPr>
          <p:spPr>
            <a:xfrm>
              <a:off x="3787245" y="1024025"/>
              <a:ext cx="204655" cy="2046552"/>
            </a:xfrm>
            <a:custGeom>
              <a:rect b="b" l="l" r="r" t="t"/>
              <a:pathLst>
                <a:path extrusionOk="0" h="120000" w="120000">
                  <a:moveTo>
                    <a:pt x="0" y="0"/>
                  </a:moveTo>
                  <a:lnTo>
                    <a:pt x="0" y="120000"/>
                  </a:lnTo>
                  <a:lnTo>
                    <a:pt x="120000" y="120000"/>
                  </a:lnTo>
                </a:path>
              </a:pathLst>
            </a:custGeom>
            <a:noFill/>
            <a:ln cap="flat" cmpd="sng" w="12700">
              <a:solidFill>
                <a:srgbClr val="345A99"/>
              </a:solidFill>
              <a:prstDash val="solid"/>
              <a:miter lim="800000"/>
              <a:headEnd len="sm" w="sm" type="none"/>
              <a:tailEnd len="sm" w="sm" type="none"/>
            </a:ln>
          </p:spPr>
        </p:sp>
        <p:sp>
          <p:nvSpPr>
            <p:cNvPr id="168" name="Google Shape;168;p4"/>
            <p:cNvSpPr/>
            <p:nvPr/>
          </p:nvSpPr>
          <p:spPr>
            <a:xfrm>
              <a:off x="3991900" y="2558939"/>
              <a:ext cx="1637241" cy="1023276"/>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txBox="1"/>
            <p:nvPr/>
          </p:nvSpPr>
          <p:spPr>
            <a:xfrm>
              <a:off x="4021871" y="2588910"/>
              <a:ext cx="1577299" cy="963334"/>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T/Th 10am Part 2</a:t>
              </a:r>
              <a:endParaRPr/>
            </a:p>
          </p:txBody>
        </p:sp>
        <p:sp>
          <p:nvSpPr>
            <p:cNvPr id="170" name="Google Shape;170;p4"/>
            <p:cNvSpPr/>
            <p:nvPr/>
          </p:nvSpPr>
          <p:spPr>
            <a:xfrm>
              <a:off x="3787245" y="1024025"/>
              <a:ext cx="204655" cy="3325647"/>
            </a:xfrm>
            <a:custGeom>
              <a:rect b="b" l="l" r="r" t="t"/>
              <a:pathLst>
                <a:path extrusionOk="0" h="120000" w="120000">
                  <a:moveTo>
                    <a:pt x="0" y="0"/>
                  </a:moveTo>
                  <a:lnTo>
                    <a:pt x="0" y="120000"/>
                  </a:lnTo>
                  <a:lnTo>
                    <a:pt x="120000" y="120000"/>
                  </a:lnTo>
                </a:path>
              </a:pathLst>
            </a:custGeom>
            <a:noFill/>
            <a:ln cap="flat" cmpd="sng" w="12700">
              <a:solidFill>
                <a:srgbClr val="345A99"/>
              </a:solidFill>
              <a:prstDash val="solid"/>
              <a:miter lim="800000"/>
              <a:headEnd len="sm" w="sm" type="none"/>
              <a:tailEnd len="sm" w="sm" type="none"/>
            </a:ln>
          </p:spPr>
        </p:sp>
        <p:sp>
          <p:nvSpPr>
            <p:cNvPr id="171" name="Google Shape;171;p4"/>
            <p:cNvSpPr/>
            <p:nvPr/>
          </p:nvSpPr>
          <p:spPr>
            <a:xfrm>
              <a:off x="3991900" y="3838035"/>
              <a:ext cx="1637241" cy="1023276"/>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txBox="1"/>
            <p:nvPr/>
          </p:nvSpPr>
          <p:spPr>
            <a:xfrm>
              <a:off x="4021871" y="3868006"/>
              <a:ext cx="1577299" cy="963334"/>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W/F 9am Part 3</a:t>
              </a:r>
              <a:endParaRPr/>
            </a:p>
          </p:txBody>
        </p:sp>
        <p:sp>
          <p:nvSpPr>
            <p:cNvPr id="173" name="Google Shape;173;p4"/>
            <p:cNvSpPr/>
            <p:nvPr/>
          </p:nvSpPr>
          <p:spPr>
            <a:xfrm>
              <a:off x="3787245" y="1024025"/>
              <a:ext cx="204655" cy="4604742"/>
            </a:xfrm>
            <a:custGeom>
              <a:rect b="b" l="l" r="r" t="t"/>
              <a:pathLst>
                <a:path extrusionOk="0" h="120000" w="120000">
                  <a:moveTo>
                    <a:pt x="0" y="0"/>
                  </a:moveTo>
                  <a:lnTo>
                    <a:pt x="0" y="120000"/>
                  </a:lnTo>
                  <a:lnTo>
                    <a:pt x="120000" y="120000"/>
                  </a:lnTo>
                </a:path>
              </a:pathLst>
            </a:custGeom>
            <a:noFill/>
            <a:ln cap="flat" cmpd="sng" w="12700">
              <a:solidFill>
                <a:srgbClr val="345A99"/>
              </a:solidFill>
              <a:prstDash val="solid"/>
              <a:miter lim="800000"/>
              <a:headEnd len="sm" w="sm" type="none"/>
              <a:tailEnd len="sm" w="sm" type="none"/>
            </a:ln>
          </p:spPr>
        </p:sp>
        <p:sp>
          <p:nvSpPr>
            <p:cNvPr id="174" name="Google Shape;174;p4"/>
            <p:cNvSpPr/>
            <p:nvPr/>
          </p:nvSpPr>
          <p:spPr>
            <a:xfrm>
              <a:off x="3991900" y="5117130"/>
              <a:ext cx="1637241" cy="1023276"/>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txBox="1"/>
            <p:nvPr/>
          </p:nvSpPr>
          <p:spPr>
            <a:xfrm>
              <a:off x="4021871" y="5147101"/>
              <a:ext cx="1577299" cy="963334"/>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W/F 10am 3-2/Full Form</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5"/>
          <p:cNvSpPr txBox="1"/>
          <p:nvPr>
            <p:ph idx="2" type="body"/>
          </p:nvPr>
        </p:nvSpPr>
        <p:spPr>
          <a:xfrm>
            <a:off x="513723" y="3000960"/>
            <a:ext cx="12271480" cy="766331"/>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FFFFFF"/>
              </a:buClr>
              <a:buSzPts val="4800"/>
              <a:buNone/>
            </a:pPr>
            <a:r>
              <a:rPr lang="en-US"/>
              <a:t>Pre-COVID Face to Face Workshop Delivery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6"/>
          <p:cNvSpPr txBox="1"/>
          <p:nvPr>
            <p:ph idx="1" type="body"/>
          </p:nvPr>
        </p:nvSpPr>
        <p:spPr>
          <a:xfrm>
            <a:off x="1352551" y="338756"/>
            <a:ext cx="9142577"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Face-To-Face Tai Chi for Arthritis (TCA)</a:t>
            </a:r>
            <a:endParaRPr/>
          </a:p>
        </p:txBody>
      </p:sp>
      <p:sp>
        <p:nvSpPr>
          <p:cNvPr id="194" name="Google Shape;194;p6"/>
          <p:cNvSpPr txBox="1"/>
          <p:nvPr>
            <p:ph idx="2" type="body"/>
          </p:nvPr>
        </p:nvSpPr>
        <p:spPr>
          <a:xfrm>
            <a:off x="1352550" y="1858539"/>
            <a:ext cx="9142577" cy="75924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4A299"/>
              </a:buClr>
              <a:buSzPts val="2400"/>
              <a:buFont typeface="Arial"/>
              <a:buNone/>
            </a:pPr>
            <a:r>
              <a:rPr lang="en-US"/>
              <a:t>Suffolk County, NY </a:t>
            </a:r>
            <a:endParaRPr/>
          </a:p>
        </p:txBody>
      </p:sp>
      <p:grpSp>
        <p:nvGrpSpPr>
          <p:cNvPr id="195" name="Google Shape;195;p6"/>
          <p:cNvGrpSpPr/>
          <p:nvPr/>
        </p:nvGrpSpPr>
        <p:grpSpPr>
          <a:xfrm>
            <a:off x="1352552" y="2867385"/>
            <a:ext cx="11208416" cy="4184861"/>
            <a:chOff x="0" y="0"/>
            <a:chExt cx="11208416" cy="4184861"/>
          </a:xfrm>
        </p:grpSpPr>
        <p:cxnSp>
          <p:nvCxnSpPr>
            <p:cNvPr id="196" name="Google Shape;196;p6"/>
            <p:cNvCxnSpPr/>
            <p:nvPr/>
          </p:nvCxnSpPr>
          <p:spPr>
            <a:xfrm>
              <a:off x="0" y="0"/>
              <a:ext cx="11208416"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97" name="Google Shape;197;p6"/>
            <p:cNvSpPr/>
            <p:nvPr/>
          </p:nvSpPr>
          <p:spPr>
            <a:xfrm>
              <a:off x="0" y="0"/>
              <a:ext cx="4067849" cy="209243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txBox="1"/>
            <p:nvPr/>
          </p:nvSpPr>
          <p:spPr>
            <a:xfrm>
              <a:off x="0" y="0"/>
              <a:ext cx="4067849" cy="2092430"/>
            </a:xfrm>
            <a:prstGeom prst="rect">
              <a:avLst/>
            </a:prstGeom>
            <a:noFill/>
            <a:ln>
              <a:noFill/>
            </a:ln>
          </p:spPr>
          <p:txBody>
            <a:bodyPr anchorCtr="0" anchor="t"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“Pop-Up” &amp; Permanent Locations </a:t>
              </a:r>
              <a:endParaRPr/>
            </a:p>
          </p:txBody>
        </p:sp>
        <p:sp>
          <p:nvSpPr>
            <p:cNvPr id="199" name="Google Shape;199;p6"/>
            <p:cNvSpPr/>
            <p:nvPr/>
          </p:nvSpPr>
          <p:spPr>
            <a:xfrm>
              <a:off x="4173256" y="32694"/>
              <a:ext cx="7027177" cy="6538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txBox="1"/>
            <p:nvPr/>
          </p:nvSpPr>
          <p:spPr>
            <a:xfrm>
              <a:off x="4173256" y="32694"/>
              <a:ext cx="7027177" cy="653884"/>
            </a:xfrm>
            <a:prstGeom prst="rect">
              <a:avLst/>
            </a:prstGeom>
            <a:noFill/>
            <a:ln>
              <a:noFill/>
            </a:ln>
          </p:spPr>
          <p:txBody>
            <a:bodyPr anchorCtr="0" anchor="t" bIns="118100" lIns="118100" spcFirstLastPara="1" rIns="118100" wrap="square" tIns="118100">
              <a:noAutofit/>
            </a:bodyPr>
            <a:lstStyle/>
            <a:p>
              <a:pPr indent="0" lvl="0" marL="0" marR="0" rtl="0" algn="l">
                <a:lnSpc>
                  <a:spcPct val="90000"/>
                </a:lnSpc>
                <a:spcBef>
                  <a:spcPts val="0"/>
                </a:spcBef>
                <a:spcAft>
                  <a:spcPts val="0"/>
                </a:spcAft>
                <a:buClr>
                  <a:schemeClr val="dk1"/>
                </a:buClr>
                <a:buSzPts val="3100"/>
                <a:buFont typeface="Arial"/>
                <a:buNone/>
              </a:pPr>
              <a:r>
                <a:rPr b="0" i="0" lang="en-US" sz="3100" u="none" cap="none" strike="noStrike">
                  <a:solidFill>
                    <a:schemeClr val="dk1"/>
                  </a:solidFill>
                  <a:latin typeface="Arial"/>
                  <a:ea typeface="Arial"/>
                  <a:cs typeface="Arial"/>
                  <a:sym typeface="Arial"/>
                </a:rPr>
                <a:t>Libraries</a:t>
              </a:r>
              <a:endParaRPr/>
            </a:p>
          </p:txBody>
        </p:sp>
        <p:cxnSp>
          <p:nvCxnSpPr>
            <p:cNvPr id="201" name="Google Shape;201;p6"/>
            <p:cNvCxnSpPr/>
            <p:nvPr/>
          </p:nvCxnSpPr>
          <p:spPr>
            <a:xfrm>
              <a:off x="4067849" y="686578"/>
              <a:ext cx="5621721"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202" name="Google Shape;202;p6"/>
            <p:cNvSpPr/>
            <p:nvPr/>
          </p:nvSpPr>
          <p:spPr>
            <a:xfrm>
              <a:off x="4173256" y="719273"/>
              <a:ext cx="7027177" cy="6538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txBox="1"/>
            <p:nvPr/>
          </p:nvSpPr>
          <p:spPr>
            <a:xfrm>
              <a:off x="4173256" y="719273"/>
              <a:ext cx="7027177" cy="653884"/>
            </a:xfrm>
            <a:prstGeom prst="rect">
              <a:avLst/>
            </a:prstGeom>
            <a:noFill/>
            <a:ln>
              <a:noFill/>
            </a:ln>
          </p:spPr>
          <p:txBody>
            <a:bodyPr anchorCtr="0" anchor="t" bIns="118100" lIns="118100" spcFirstLastPara="1" rIns="118100" wrap="square" tIns="118100">
              <a:noAutofit/>
            </a:bodyPr>
            <a:lstStyle/>
            <a:p>
              <a:pPr indent="0" lvl="0" marL="0" marR="0" rtl="0" algn="l">
                <a:lnSpc>
                  <a:spcPct val="90000"/>
                </a:lnSpc>
                <a:spcBef>
                  <a:spcPts val="0"/>
                </a:spcBef>
                <a:spcAft>
                  <a:spcPts val="0"/>
                </a:spcAft>
                <a:buClr>
                  <a:schemeClr val="dk1"/>
                </a:buClr>
                <a:buSzPts val="3100"/>
                <a:buFont typeface="Arial"/>
                <a:buNone/>
              </a:pPr>
              <a:r>
                <a:rPr b="0" i="0" lang="en-US" sz="3100" u="none" cap="none" strike="noStrike">
                  <a:solidFill>
                    <a:schemeClr val="dk1"/>
                  </a:solidFill>
                  <a:latin typeface="Arial"/>
                  <a:ea typeface="Arial"/>
                  <a:cs typeface="Arial"/>
                  <a:sym typeface="Arial"/>
                </a:rPr>
                <a:t>Senior Centers </a:t>
              </a:r>
              <a:endParaRPr/>
            </a:p>
          </p:txBody>
        </p:sp>
        <p:cxnSp>
          <p:nvCxnSpPr>
            <p:cNvPr id="204" name="Google Shape;204;p6"/>
            <p:cNvCxnSpPr/>
            <p:nvPr/>
          </p:nvCxnSpPr>
          <p:spPr>
            <a:xfrm>
              <a:off x="4067849" y="1373157"/>
              <a:ext cx="5621721"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205" name="Google Shape;205;p6"/>
            <p:cNvSpPr/>
            <p:nvPr/>
          </p:nvSpPr>
          <p:spPr>
            <a:xfrm>
              <a:off x="4173256" y="1405852"/>
              <a:ext cx="7027177" cy="6538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txBox="1"/>
            <p:nvPr/>
          </p:nvSpPr>
          <p:spPr>
            <a:xfrm>
              <a:off x="4173256" y="1405852"/>
              <a:ext cx="7027177" cy="653884"/>
            </a:xfrm>
            <a:prstGeom prst="rect">
              <a:avLst/>
            </a:prstGeom>
            <a:noFill/>
            <a:ln>
              <a:noFill/>
            </a:ln>
          </p:spPr>
          <p:txBody>
            <a:bodyPr anchorCtr="0" anchor="t" bIns="118100" lIns="118100" spcFirstLastPara="1" rIns="118100" wrap="square" tIns="118100">
              <a:noAutofit/>
            </a:bodyPr>
            <a:lstStyle/>
            <a:p>
              <a:pPr indent="0" lvl="0" marL="0" marR="0" rtl="0" algn="l">
                <a:lnSpc>
                  <a:spcPct val="90000"/>
                </a:lnSpc>
                <a:spcBef>
                  <a:spcPts val="0"/>
                </a:spcBef>
                <a:spcAft>
                  <a:spcPts val="0"/>
                </a:spcAft>
                <a:buClr>
                  <a:schemeClr val="dk1"/>
                </a:buClr>
                <a:buSzPts val="3100"/>
                <a:buFont typeface="Arial"/>
                <a:buNone/>
              </a:pPr>
              <a:r>
                <a:rPr b="0" i="0" lang="en-US" sz="3100" u="none" cap="none" strike="noStrike">
                  <a:solidFill>
                    <a:schemeClr val="dk1"/>
                  </a:solidFill>
                  <a:latin typeface="Arial"/>
                  <a:ea typeface="Arial"/>
                  <a:cs typeface="Arial"/>
                  <a:sym typeface="Arial"/>
                </a:rPr>
                <a:t>Faith-Based Organizations </a:t>
              </a:r>
              <a:endParaRPr/>
            </a:p>
          </p:txBody>
        </p:sp>
        <p:cxnSp>
          <p:nvCxnSpPr>
            <p:cNvPr id="207" name="Google Shape;207;p6"/>
            <p:cNvCxnSpPr/>
            <p:nvPr/>
          </p:nvCxnSpPr>
          <p:spPr>
            <a:xfrm>
              <a:off x="4067849" y="2059736"/>
              <a:ext cx="5621721"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cxnSp>
          <p:nvCxnSpPr>
            <p:cNvPr id="208" name="Google Shape;208;p6"/>
            <p:cNvCxnSpPr/>
            <p:nvPr/>
          </p:nvCxnSpPr>
          <p:spPr>
            <a:xfrm>
              <a:off x="0" y="2092431"/>
              <a:ext cx="11208416"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209" name="Google Shape;209;p6"/>
            <p:cNvSpPr/>
            <p:nvPr/>
          </p:nvSpPr>
          <p:spPr>
            <a:xfrm>
              <a:off x="0" y="2092431"/>
              <a:ext cx="3990841" cy="209243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txBox="1"/>
            <p:nvPr/>
          </p:nvSpPr>
          <p:spPr>
            <a:xfrm>
              <a:off x="0" y="2092431"/>
              <a:ext cx="3990841" cy="2092430"/>
            </a:xfrm>
            <a:prstGeom prst="rect">
              <a:avLst/>
            </a:prstGeom>
            <a:noFill/>
            <a:ln>
              <a:noFill/>
            </a:ln>
          </p:spPr>
          <p:txBody>
            <a:bodyPr anchorCtr="0" anchor="t" bIns="121900" lIns="12190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Multiple Workshop Levels</a:t>
              </a:r>
              <a:endParaRPr/>
            </a:p>
          </p:txBody>
        </p:sp>
        <p:sp>
          <p:nvSpPr>
            <p:cNvPr id="211" name="Google Shape;211;p6"/>
            <p:cNvSpPr/>
            <p:nvPr/>
          </p:nvSpPr>
          <p:spPr>
            <a:xfrm>
              <a:off x="4097398" y="2112149"/>
              <a:ext cx="7103797" cy="3943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txBox="1"/>
            <p:nvPr/>
          </p:nvSpPr>
          <p:spPr>
            <a:xfrm>
              <a:off x="4097398" y="2112149"/>
              <a:ext cx="7103797" cy="394374"/>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Part 1 (TCA Basic 1-6)</a:t>
              </a:r>
              <a:endParaRPr/>
            </a:p>
          </p:txBody>
        </p:sp>
        <p:cxnSp>
          <p:nvCxnSpPr>
            <p:cNvPr id="213" name="Google Shape;213;p6"/>
            <p:cNvCxnSpPr/>
            <p:nvPr/>
          </p:nvCxnSpPr>
          <p:spPr>
            <a:xfrm>
              <a:off x="3990841" y="2506523"/>
              <a:ext cx="5683017"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214" name="Google Shape;214;p6"/>
            <p:cNvSpPr/>
            <p:nvPr/>
          </p:nvSpPr>
          <p:spPr>
            <a:xfrm>
              <a:off x="4097398" y="2526242"/>
              <a:ext cx="7103797" cy="3943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txBox="1"/>
            <p:nvPr/>
          </p:nvSpPr>
          <p:spPr>
            <a:xfrm>
              <a:off x="4097398" y="2526242"/>
              <a:ext cx="7103797" cy="394374"/>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Part 2 (TCA Advanced/Extension 7-12)</a:t>
              </a:r>
              <a:endParaRPr/>
            </a:p>
          </p:txBody>
        </p:sp>
        <p:cxnSp>
          <p:nvCxnSpPr>
            <p:cNvPr id="216" name="Google Shape;216;p6"/>
            <p:cNvCxnSpPr/>
            <p:nvPr/>
          </p:nvCxnSpPr>
          <p:spPr>
            <a:xfrm>
              <a:off x="3990841" y="2920616"/>
              <a:ext cx="5683017"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217" name="Google Shape;217;p6"/>
            <p:cNvSpPr/>
            <p:nvPr/>
          </p:nvSpPr>
          <p:spPr>
            <a:xfrm>
              <a:off x="4097398" y="2940335"/>
              <a:ext cx="7103797" cy="3943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txBox="1"/>
            <p:nvPr/>
          </p:nvSpPr>
          <p:spPr>
            <a:xfrm>
              <a:off x="4097398" y="2940335"/>
              <a:ext cx="7103797" cy="394374"/>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Part 3-1 (First half of TCA Part 2)</a:t>
              </a:r>
              <a:endParaRPr/>
            </a:p>
          </p:txBody>
        </p:sp>
        <p:cxnSp>
          <p:nvCxnSpPr>
            <p:cNvPr id="219" name="Google Shape;219;p6"/>
            <p:cNvCxnSpPr/>
            <p:nvPr/>
          </p:nvCxnSpPr>
          <p:spPr>
            <a:xfrm>
              <a:off x="3990841" y="3334709"/>
              <a:ext cx="5683017"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220" name="Google Shape;220;p6"/>
            <p:cNvSpPr/>
            <p:nvPr/>
          </p:nvSpPr>
          <p:spPr>
            <a:xfrm>
              <a:off x="4097398" y="3354428"/>
              <a:ext cx="7103797" cy="3943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txBox="1"/>
            <p:nvPr/>
          </p:nvSpPr>
          <p:spPr>
            <a:xfrm>
              <a:off x="4097398" y="3354428"/>
              <a:ext cx="7103797" cy="394374"/>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Part 3-2 (Second half of TCA Part 2)</a:t>
              </a:r>
              <a:endParaRPr/>
            </a:p>
          </p:txBody>
        </p:sp>
        <p:cxnSp>
          <p:nvCxnSpPr>
            <p:cNvPr id="222" name="Google Shape;222;p6"/>
            <p:cNvCxnSpPr/>
            <p:nvPr/>
          </p:nvCxnSpPr>
          <p:spPr>
            <a:xfrm>
              <a:off x="3990841" y="3748802"/>
              <a:ext cx="5683017"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223" name="Google Shape;223;p6"/>
            <p:cNvSpPr/>
            <p:nvPr/>
          </p:nvSpPr>
          <p:spPr>
            <a:xfrm>
              <a:off x="4097398" y="3768521"/>
              <a:ext cx="7103797" cy="3943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txBox="1"/>
            <p:nvPr/>
          </p:nvSpPr>
          <p:spPr>
            <a:xfrm>
              <a:off x="4097398" y="3768521"/>
              <a:ext cx="7103797" cy="394374"/>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Full Form Practice </a:t>
              </a:r>
              <a:endParaRPr/>
            </a:p>
          </p:txBody>
        </p:sp>
        <p:cxnSp>
          <p:nvCxnSpPr>
            <p:cNvPr id="225" name="Google Shape;225;p6"/>
            <p:cNvCxnSpPr/>
            <p:nvPr/>
          </p:nvCxnSpPr>
          <p:spPr>
            <a:xfrm>
              <a:off x="3990841" y="4162895"/>
              <a:ext cx="5683017" cy="0"/>
            </a:xfrm>
            <a:prstGeom prst="straightConnector1">
              <a:avLst/>
            </a:prstGeom>
            <a:solidFill>
              <a:srgbClr val="4372C3"/>
            </a:solidFill>
            <a:ln cap="flat" cmpd="sng" w="12700">
              <a:solidFill>
                <a:srgbClr val="BFC8E3"/>
              </a:solidFill>
              <a:prstDash val="solid"/>
              <a:miter lim="800000"/>
              <a:headEnd len="sm" w="sm" type="none"/>
              <a:tailEnd len="sm" w="sm"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7"/>
          <p:cNvSpPr txBox="1"/>
          <p:nvPr>
            <p:ph idx="1" type="body"/>
          </p:nvPr>
        </p:nvSpPr>
        <p:spPr>
          <a:xfrm>
            <a:off x="1352551" y="338756"/>
            <a:ext cx="11016563" cy="11473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Completion Rate of In-Person Workshops </a:t>
            </a:r>
            <a:endParaRPr/>
          </a:p>
        </p:txBody>
      </p:sp>
      <p:graphicFrame>
        <p:nvGraphicFramePr>
          <p:cNvPr id="235" name="Google Shape;235;p7"/>
          <p:cNvGraphicFramePr/>
          <p:nvPr/>
        </p:nvGraphicFramePr>
        <p:xfrm>
          <a:off x="1352549" y="2770187"/>
          <a:ext cx="3000000" cy="3000000"/>
        </p:xfrm>
        <a:graphic>
          <a:graphicData uri="http://schemas.openxmlformats.org/drawingml/2006/table">
            <a:tbl>
              <a:tblPr bandRow="1" firstRow="1">
                <a:noFill/>
                <a:tableStyleId>{5A3B2486-1D3F-4C72-BF1F-A303D187A3AC}</a:tableStyleId>
              </a:tblPr>
              <a:tblGrid>
                <a:gridCol w="3115275"/>
                <a:gridCol w="4016425"/>
                <a:gridCol w="3884875"/>
              </a:tblGrid>
              <a:tr h="641250">
                <a:tc gridSpan="3">
                  <a:txBody>
                    <a:bodyPr/>
                    <a:lstStyle/>
                    <a:p>
                      <a:pPr indent="0" lvl="0" marL="0" marR="0" rtl="0" algn="ctr">
                        <a:spcBef>
                          <a:spcPts val="0"/>
                        </a:spcBef>
                        <a:spcAft>
                          <a:spcPts val="0"/>
                        </a:spcAft>
                        <a:buNone/>
                      </a:pPr>
                      <a:r>
                        <a:rPr lang="en-US" sz="2400" u="none" cap="none" strike="noStrike"/>
                        <a:t>Program Completion Rate (n=1045)</a:t>
                      </a:r>
                      <a:endParaRPr/>
                    </a:p>
                  </a:txBody>
                  <a:tcPr marT="45725" marB="45725" marR="91450" marL="91450"/>
                </a:tc>
                <a:tc hMerge="1"/>
                <a:tc hMerge="1"/>
              </a:tr>
              <a:tr h="755625">
                <a:tc>
                  <a:txBody>
                    <a:bodyPr/>
                    <a:lstStyle/>
                    <a:p>
                      <a:pPr indent="0" lvl="0" marL="0" marR="0" rtl="0" algn="ctr">
                        <a:spcBef>
                          <a:spcPts val="0"/>
                        </a:spcBef>
                        <a:spcAft>
                          <a:spcPts val="0"/>
                        </a:spcAft>
                        <a:buNone/>
                      </a:pPr>
                      <a:r>
                        <a:rPr lang="en-US" sz="2400" u="none" cap="none" strike="noStrike"/>
                        <a:t>Completion</a:t>
                      </a:r>
                      <a:endParaRPr/>
                    </a:p>
                  </a:txBody>
                  <a:tcPr marT="45725" marB="45725" marR="91450" marL="91450"/>
                </a:tc>
                <a:tc>
                  <a:txBody>
                    <a:bodyPr/>
                    <a:lstStyle/>
                    <a:p>
                      <a:pPr indent="0" lvl="0" marL="0" marR="0" rtl="0" algn="ctr">
                        <a:spcBef>
                          <a:spcPts val="0"/>
                        </a:spcBef>
                        <a:spcAft>
                          <a:spcPts val="0"/>
                        </a:spcAft>
                        <a:buNone/>
                      </a:pPr>
                      <a:r>
                        <a:rPr lang="en-US" sz="2400" u="none" cap="none" strike="noStrike"/>
                        <a:t>Traditional ACL 2/3 Attendance Completer </a:t>
                      </a:r>
                      <a:endParaRPr/>
                    </a:p>
                    <a:p>
                      <a:pPr indent="0" lvl="0" marL="0" marR="0" rtl="0" algn="ctr">
                        <a:spcBef>
                          <a:spcPts val="0"/>
                        </a:spcBef>
                        <a:spcAft>
                          <a:spcPts val="0"/>
                        </a:spcAft>
                        <a:buNone/>
                      </a:pPr>
                      <a:r>
                        <a:rPr lang="en-US" sz="2400" u="none" cap="none" strike="noStrike"/>
                        <a:t>(≥11/16 classes) </a:t>
                      </a:r>
                      <a:endParaRPr sz="2400" u="none" cap="none" strike="sngStrike"/>
                    </a:p>
                  </a:txBody>
                  <a:tcPr marT="45725" marB="45725" marR="91450" marL="91450"/>
                </a:tc>
                <a:tc>
                  <a:txBody>
                    <a:bodyPr/>
                    <a:lstStyle/>
                    <a:p>
                      <a:pPr indent="0" lvl="0" marL="0" marR="0" rtl="0" algn="ctr">
                        <a:spcBef>
                          <a:spcPts val="0"/>
                        </a:spcBef>
                        <a:spcAft>
                          <a:spcPts val="0"/>
                        </a:spcAft>
                        <a:buNone/>
                      </a:pPr>
                      <a:r>
                        <a:rPr lang="en-US" sz="2400" u="none" cap="none" strike="noStrike"/>
                        <a:t>New Standard of 16 Attendance to be a Completer (≥16 classes)</a:t>
                      </a:r>
                      <a:endParaRPr sz="2400" u="none" cap="none" strike="sngStrike"/>
                    </a:p>
                  </a:txBody>
                  <a:tcPr marT="45725" marB="45725" marR="91450" marL="91450"/>
                </a:tc>
              </a:tr>
              <a:tr h="1242700">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Tai Chi Beginner (n=593)</a:t>
                      </a:r>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t>51.78%</a:t>
                      </a:r>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t> </a:t>
                      </a:r>
                      <a:r>
                        <a:rPr lang="en-US" sz="2400" u="none" cap="none" strike="noStrike">
                          <a:solidFill>
                            <a:schemeClr val="dk1"/>
                          </a:solidFill>
                        </a:rPr>
                        <a:t>10.32%</a:t>
                      </a:r>
                      <a:endParaRPr sz="2400" u="none" cap="none" strike="noStrike"/>
                    </a:p>
                  </a:txBody>
                  <a:tcPr marT="45725" marB="45725" marR="91450" marL="91450" anchor="ctr"/>
                </a:tc>
              </a:tr>
              <a:tr h="1106800">
                <a:tc>
                  <a:txBody>
                    <a:bodyPr/>
                    <a:lstStyle/>
                    <a:p>
                      <a:pPr indent="0" lvl="0" marL="0" marR="0" rtl="0" algn="ctr">
                        <a:lnSpc>
                          <a:spcPct val="100000"/>
                        </a:lnSpc>
                        <a:spcBef>
                          <a:spcPts val="0"/>
                        </a:spcBef>
                        <a:spcAft>
                          <a:spcPts val="0"/>
                        </a:spcAft>
                        <a:buClr>
                          <a:schemeClr val="dk1"/>
                        </a:buClr>
                        <a:buSzPts val="2400"/>
                        <a:buFont typeface="Arial"/>
                        <a:buNone/>
                      </a:pPr>
                      <a:r>
                        <a:rPr lang="en-US" sz="2400" u="none" cap="none" strike="noStrike"/>
                        <a:t>Tai Chi Advanced (n=452)</a:t>
                      </a:r>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t>56.19%</a:t>
                      </a:r>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solidFill>
                            <a:schemeClr val="dk1"/>
                          </a:solidFill>
                        </a:rPr>
                        <a:t>9.29%</a:t>
                      </a:r>
                      <a:endParaRPr sz="2400" u="none" cap="none" strike="noStrike"/>
                    </a:p>
                  </a:txBody>
                  <a:tcPr marT="45725" marB="45725" marR="91450" marL="91450" anchor="ctr"/>
                </a:tc>
              </a:tr>
            </a:tbl>
          </a:graphicData>
        </a:graphic>
      </p:graphicFrame>
      <p:sp>
        <p:nvSpPr>
          <p:cNvPr id="236" name="Google Shape;236;p7"/>
          <p:cNvSpPr txBox="1"/>
          <p:nvPr/>
        </p:nvSpPr>
        <p:spPr>
          <a:xfrm>
            <a:off x="1504950" y="2010939"/>
            <a:ext cx="9142577" cy="75924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4A299"/>
              </a:buClr>
              <a:buSzPts val="2400"/>
              <a:buFont typeface="Arial"/>
              <a:buNone/>
            </a:pPr>
            <a:r>
              <a:rPr b="1" i="0" lang="en-US" sz="2400" u="none" cap="none" strike="noStrike">
                <a:solidFill>
                  <a:srgbClr val="04A299"/>
                </a:solidFill>
                <a:latin typeface="Arial"/>
                <a:ea typeface="Arial"/>
                <a:cs typeface="Arial"/>
                <a:sym typeface="Arial"/>
              </a:rPr>
              <a:t>Pre-Covid 2015-2019: 64 Workshops and &gt;1,000 participants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8"/>
          <p:cNvSpPr txBox="1"/>
          <p:nvPr>
            <p:ph idx="1" type="body"/>
          </p:nvPr>
        </p:nvSpPr>
        <p:spPr>
          <a:xfrm>
            <a:off x="1352551" y="338755"/>
            <a:ext cx="11016563" cy="177880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Association between Completion Rate and Predictors</a:t>
            </a:r>
            <a:endParaRPr/>
          </a:p>
        </p:txBody>
      </p:sp>
      <p:pic>
        <p:nvPicPr>
          <p:cNvPr descr="Table&#10;&#10;Description automatically generated" id="246" name="Google Shape;246;p8"/>
          <p:cNvPicPr preferRelativeResize="0"/>
          <p:nvPr/>
        </p:nvPicPr>
        <p:blipFill rotWithShape="1">
          <a:blip r:embed="rId3">
            <a:alphaModFix/>
          </a:blip>
          <a:srcRect b="17124" l="0" r="0" t="0"/>
          <a:stretch/>
        </p:blipFill>
        <p:spPr>
          <a:xfrm>
            <a:off x="1352551" y="2187897"/>
            <a:ext cx="11112498" cy="43535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9"/>
          <p:cNvSpPr txBox="1"/>
          <p:nvPr>
            <p:ph idx="1" type="body"/>
          </p:nvPr>
        </p:nvSpPr>
        <p:spPr>
          <a:xfrm>
            <a:off x="1352551" y="338755"/>
            <a:ext cx="11016563" cy="177880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4A5D"/>
              </a:buClr>
              <a:buSzPts val="4000"/>
              <a:buFont typeface="Source Serif Pro"/>
              <a:buNone/>
            </a:pPr>
            <a:r>
              <a:rPr lang="en-US"/>
              <a:t>Program Impacts</a:t>
            </a:r>
            <a:endParaRPr/>
          </a:p>
        </p:txBody>
      </p:sp>
      <p:pic>
        <p:nvPicPr>
          <p:cNvPr descr="Table&#10;&#10;Description automatically generated" id="256" name="Google Shape;256;p9"/>
          <p:cNvPicPr preferRelativeResize="0"/>
          <p:nvPr/>
        </p:nvPicPr>
        <p:blipFill rotWithShape="1">
          <a:blip r:embed="rId3">
            <a:alphaModFix/>
          </a:blip>
          <a:srcRect b="0" l="0" r="0" t="0"/>
          <a:stretch/>
        </p:blipFill>
        <p:spPr>
          <a:xfrm>
            <a:off x="2171023" y="1804737"/>
            <a:ext cx="9379617" cy="51369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NCOA colors">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2019-02-15T19:49:58Z</dcterms:created>
  <dc:creator>Van Nguyen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0x010100D49BADFCBD3A744082DD3F4DA3686C02</vt:lpwstr>
  </property>
</Properties>
</file>